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18"/>
  </p:notesMasterIdLst>
  <p:handoutMasterIdLst>
    <p:handoutMasterId r:id="rId19"/>
  </p:handoutMasterIdLst>
  <p:sldIdLst>
    <p:sldId id="256" r:id="rId8"/>
    <p:sldId id="522" r:id="rId9"/>
    <p:sldId id="523" r:id="rId10"/>
    <p:sldId id="524" r:id="rId11"/>
    <p:sldId id="526" r:id="rId12"/>
    <p:sldId id="527" r:id="rId13"/>
    <p:sldId id="528" r:id="rId14"/>
    <p:sldId id="534" r:id="rId15"/>
    <p:sldId id="530" r:id="rId16"/>
    <p:sldId id="444" r:id="rId17"/>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Lst>
        </p14:section>
        <p14:section name="Exploratory Discovery" id="{BA663F00-2D21-9743-B94A-89846D8987E0}">
          <p14:sldIdLst>
            <p14:sldId id="522"/>
            <p14:sldId id="523"/>
            <p14:sldId id="524"/>
            <p14:sldId id="526"/>
            <p14:sldId id="527"/>
            <p14:sldId id="528"/>
            <p14:sldId id="534"/>
            <p14:sldId id="530"/>
          </p14:sldIdLst>
        </p14:section>
        <p14:section name="Summary" id="{5F32AEFE-A1A0-8A48-A42C-FF84CADA5A4C}">
          <p14:sldIdLst>
            <p14:sldId id="444"/>
          </p14:sldIdLst>
        </p14:section>
      </p14:sectionLst>
    </p:ex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EE4036"/>
    <a:srgbClr val="F5857E"/>
    <a:srgbClr val="4A7EBB"/>
    <a:srgbClr val="F7CE3C"/>
    <a:srgbClr val="D3CCBD"/>
    <a:srgbClr val="3F80CD"/>
    <a:srgbClr val="949A90"/>
    <a:srgbClr val="98DAD9"/>
    <a:srgbClr val="F58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82AE55-46F0-47FF-A0DF-90058ACF2D51}" v="141" dt="2024-02-02T22:10:41.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8" autoAdjust="0"/>
    <p:restoredTop sz="75479" autoAdjust="0"/>
  </p:normalViewPr>
  <p:slideViewPr>
    <p:cSldViewPr snapToGrid="0">
      <p:cViewPr varScale="1">
        <p:scale>
          <a:sx n="94" d="100"/>
          <a:sy n="94" d="100"/>
        </p:scale>
        <p:origin x="2720" y="192"/>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2/27/25</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2/27/25</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Welcome to the session on “Questioning Data”!</a:t>
            </a:r>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summarizes the key takeaways related to data quality, correlation, and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In Summary:</a:t>
            </a:r>
            <a:endParaRPr lang="en-US" dirty="0"/>
          </a:p>
          <a:p>
            <a:pPr marL="628650" lvl="1" indent="-171450">
              <a:spcBef>
                <a:spcPts val="0"/>
              </a:spcBef>
              <a:spcAft>
                <a:spcPts val="0"/>
              </a:spcAft>
              <a:buFont typeface="Arial" panose="020B0604020202020204" pitchFamily="34" charset="0"/>
              <a:buChar char="•"/>
            </a:pPr>
            <a:r>
              <a:rPr lang="en-US" dirty="0"/>
              <a:t>Here are the essential points to remember:</a:t>
            </a:r>
          </a:p>
          <a:p>
            <a:pPr marL="171450" indent="-171450">
              <a:spcBef>
                <a:spcPts val="0"/>
              </a:spcBef>
              <a:spcAft>
                <a:spcPts val="0"/>
              </a:spcAft>
              <a:buFont typeface="Arial" panose="020B0604020202020204" pitchFamily="34" charset="0"/>
              <a:buChar char="•"/>
            </a:pPr>
            <a:endParaRPr lang="en-US" dirty="0">
              <a:cs typeface="Calibri"/>
            </a:endParaRPr>
          </a:p>
          <a:p>
            <a:pPr lvl="2">
              <a:spcBef>
                <a:spcPts val="0"/>
              </a:spcBef>
              <a:spcAft>
                <a:spcPts val="0"/>
              </a:spcAft>
              <a:buFont typeface="Arial"/>
              <a:buNone/>
            </a:pPr>
            <a:r>
              <a:rPr lang="en-US" b="1" dirty="0"/>
              <a:t>- Assess Data Quality:</a:t>
            </a:r>
            <a:r>
              <a:rPr lang="en-US" dirty="0"/>
              <a:t> Begin any data analysis project by thoroughly evaluating data quality, including its accuracy, relevance, and completeness.</a:t>
            </a:r>
          </a:p>
          <a:p>
            <a:pPr lvl="2">
              <a:spcBef>
                <a:spcPts val="0"/>
              </a:spcBef>
              <a:spcAft>
                <a:spcPts val="0"/>
              </a:spcAft>
              <a:buFont typeface="Arial"/>
              <a:buChar char="•"/>
            </a:pPr>
            <a:endParaRPr lang="en-US" dirty="0">
              <a:cs typeface="Calibri"/>
            </a:endParaRPr>
          </a:p>
          <a:p>
            <a:pPr lvl="2">
              <a:spcBef>
                <a:spcPts val="0"/>
              </a:spcBef>
              <a:spcAft>
                <a:spcPts val="0"/>
              </a:spcAft>
              <a:buFont typeface="Arial"/>
              <a:buNone/>
            </a:pPr>
            <a:r>
              <a:rPr lang="en-US" b="1" dirty="0"/>
              <a:t>- Distinguish Between Correlations and Causations:</a:t>
            </a:r>
            <a:r>
              <a:rPr lang="en-US" dirty="0"/>
              <a:t> Recognize the distinction between correlations, which indicate statistical relationships, and causations, which require rigorous proof through experimentation.</a:t>
            </a:r>
          </a:p>
          <a:p>
            <a:pPr lvl="2">
              <a:spcBef>
                <a:spcPts val="0"/>
              </a:spcBef>
              <a:spcAft>
                <a:spcPts val="0"/>
              </a:spcAft>
              <a:buFont typeface="Arial"/>
              <a:buChar char="•"/>
            </a:pPr>
            <a:endParaRPr lang="en-US" dirty="0"/>
          </a:p>
          <a:p>
            <a:pPr lvl="2">
              <a:spcBef>
                <a:spcPts val="0"/>
              </a:spcBef>
              <a:spcAft>
                <a:spcPts val="0"/>
              </a:spcAft>
              <a:buFont typeface="Arial"/>
              <a:buNone/>
            </a:pPr>
            <a:r>
              <a:rPr lang="en-US" b="1" dirty="0"/>
              <a:t>- Confirm Causation:</a:t>
            </a:r>
            <a:r>
              <a:rPr lang="en-US" dirty="0"/>
              <a:t> To establish causation, conduct well-designed experiments rather than making assumptions based solely on observed correlations.</a:t>
            </a:r>
          </a:p>
          <a:p>
            <a:pPr>
              <a:spcBef>
                <a:spcPts val="0"/>
              </a:spcBef>
              <a:spcAft>
                <a:spcPts val="0"/>
              </a:spcAft>
              <a:buFont typeface="Arial"/>
              <a:buChar char="•"/>
            </a:pPr>
            <a:endParaRPr lang="en-US" dirty="0"/>
          </a:p>
          <a:p>
            <a:pPr marL="0" indent="0">
              <a:spcBef>
                <a:spcPts val="0"/>
              </a:spcBef>
              <a:spcAft>
                <a:spcPts val="0"/>
              </a:spcAft>
              <a:buFont typeface="Arial"/>
              <a:buNone/>
            </a:pPr>
            <a:r>
              <a:rPr lang="en-US" i="1" dirty="0"/>
              <a:t>Additional Note:</a:t>
            </a:r>
            <a:r>
              <a:rPr lang="en-US" dirty="0"/>
              <a:t> This summary slide serves as a quick reference for the fundamental principles in data analysis, emphasizing the importance of critical evaluation and evidence-based conclusions.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10</a:t>
            </a:fld>
            <a:endParaRPr lang="en-US"/>
          </a:p>
        </p:txBody>
      </p:sp>
    </p:spTree>
    <p:extLst>
      <p:ext uri="{BB962C8B-B14F-4D97-AF65-F5344CB8AC3E}">
        <p14:creationId xmlns:p14="http://schemas.microsoft.com/office/powerpoint/2010/main" val="253142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highlights the importance of thoroughly understanding your data, its strengths, and weaknesses before embarking on the journey to explore relationships and patterns.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Data Understanding Matters:</a:t>
            </a:r>
            <a:endParaRPr lang="en-US" dirty="0"/>
          </a:p>
          <a:p>
            <a:pPr marL="628650" lvl="1" indent="-171450">
              <a:buFont typeface="Arial"/>
              <a:buChar char="•"/>
              <a:defRPr/>
            </a:pPr>
            <a:r>
              <a:rPr lang="en-US" dirty="0"/>
              <a:t>Before diving into data analysis, it's crucial to have a deep understanding of your data. This involves recognizing both its strong points, where it excels in showcasing information, and its weak points, where it may lack reliability.</a:t>
            </a:r>
          </a:p>
          <a:p>
            <a:pPr marL="0" indent="0">
              <a:buFont typeface="Arial"/>
              <a:buNone/>
              <a:defRPr/>
            </a:pPr>
            <a:endParaRPr lang="en-US" dirty="0"/>
          </a:p>
          <a:p>
            <a:pPr>
              <a:defRPr/>
            </a:pPr>
            <a:r>
              <a:rPr lang="en-US" b="1" dirty="0"/>
              <a:t>Exploring Relationships:</a:t>
            </a:r>
            <a:endParaRPr lang="en-US" dirty="0"/>
          </a:p>
          <a:p>
            <a:pPr marL="628650" lvl="1" indent="-171450">
              <a:buFont typeface="Arial"/>
              <a:buChar char="•"/>
              <a:defRPr/>
            </a:pPr>
            <a:r>
              <a:rPr lang="en-US" dirty="0"/>
              <a:t>Once you've ensured that your data is of good quality and aligns with your research objectives, you can begin the exciting process of exploring relationships and patterns within the data.</a:t>
            </a:r>
          </a:p>
          <a:p>
            <a:pPr marL="171450" indent="-171450">
              <a:buFont typeface="Arial"/>
              <a:buChar char="•"/>
              <a:defRPr/>
            </a:pPr>
            <a:endParaRPr lang="en-US" dirty="0"/>
          </a:p>
          <a:p>
            <a:pPr>
              <a:defRPr/>
            </a:pPr>
            <a:r>
              <a:rPr lang="en-US" b="1" dirty="0"/>
              <a:t>Treasure Hunt in Data:</a:t>
            </a:r>
            <a:endParaRPr lang="en-US" dirty="0"/>
          </a:p>
          <a:p>
            <a:pPr marL="628650" lvl="1" indent="-171450">
              <a:buFont typeface="Arial"/>
              <a:buChar char="•"/>
              <a:defRPr/>
            </a:pPr>
            <a:r>
              <a:rPr lang="en-US" dirty="0"/>
              <a:t>Think of data analysis as embarking on a treasure hunt within your dataset. Your goal is to uncover interesting relationships, correlations, or patterns among the various elements you're studying.</a:t>
            </a:r>
          </a:p>
          <a:p>
            <a:pPr marL="171450" indent="-171450">
              <a:buFont typeface="Arial"/>
              <a:buChar char="•"/>
              <a:defRPr/>
            </a:pPr>
            <a:endParaRPr lang="en-US" dirty="0"/>
          </a:p>
          <a:p>
            <a:pPr>
              <a:defRPr/>
            </a:pPr>
            <a:r>
              <a:rPr lang="en-US" i="1" dirty="0"/>
              <a:t>:</a:t>
            </a:r>
            <a:r>
              <a:rPr lang="en-US" b="1" dirty="0"/>
              <a:t>Benefits of Data Understanding:</a:t>
            </a:r>
            <a:endParaRPr lang="en-US" dirty="0"/>
          </a:p>
          <a:p>
            <a:pPr marL="628650" lvl="1" indent="-171450">
              <a:buFont typeface="Arial"/>
              <a:buChar char="•"/>
              <a:defRPr/>
            </a:pPr>
            <a:r>
              <a:rPr lang="en-US" dirty="0"/>
              <a:t>Understanding your data is the foundation for meaningful analysis. It ensures that you can make informed decisions about the data's suitability for your research and empowers you to explore relationships confidently.</a:t>
            </a:r>
          </a:p>
          <a:p>
            <a:pPr marL="0" indent="0">
              <a:buFont typeface="Arial"/>
              <a:buNone/>
              <a:defRPr/>
            </a:pPr>
            <a:endParaRPr lang="en-US" dirty="0"/>
          </a:p>
          <a:p>
            <a:pPr marL="0" indent="0">
              <a:buFont typeface="Arial"/>
              <a:buNone/>
              <a:defRPr/>
            </a:pPr>
            <a:r>
              <a:rPr lang="en-US" i="1" dirty="0"/>
              <a:t>Additional Note:</a:t>
            </a:r>
            <a:r>
              <a:rPr lang="en-US" dirty="0"/>
              <a:t> Just like a treasure hunter needs to understand the terrain and the clues before finding treasure, data analysts need to understand their data's characteristics and limitations before uncovering valuable insights and connections.</a:t>
            </a:r>
          </a:p>
          <a:p>
            <a:pPr>
              <a:defRPr/>
            </a:pPr>
            <a:br>
              <a:rPr lang="en-US" dirty="0"/>
            </a:br>
            <a:endParaRPr lang="en-US" dirty="0"/>
          </a:p>
          <a:p>
            <a:pPr marL="0" marR="0" lvl="0" indent="0" algn="l" defTabSz="914400">
              <a:lnSpc>
                <a:spcPct val="100000"/>
              </a:lnSpc>
              <a:spcBef>
                <a:spcPts val="600"/>
              </a:spcBef>
              <a:spcAft>
                <a:spcPts val="600"/>
              </a:spcAft>
              <a:buClrTx/>
              <a:buSzTx/>
              <a:buFontTx/>
              <a:buNone/>
              <a:tabLst/>
              <a:defRPr/>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a:t>
            </a:fld>
            <a:endParaRPr lang="en-US"/>
          </a:p>
        </p:txBody>
      </p:sp>
    </p:spTree>
    <p:extLst>
      <p:ext uri="{BB962C8B-B14F-4D97-AF65-F5344CB8AC3E}">
        <p14:creationId xmlns:p14="http://schemas.microsoft.com/office/powerpoint/2010/main" val="4137743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indent="0">
              <a:buFont typeface="Arial"/>
              <a:buNone/>
            </a:pPr>
            <a:r>
              <a:rPr lang="en-US" dirty="0"/>
              <a:t>This slide provides essential insights into the concept of correlation, emphasizing its role in data analysis and the distinction between correlation and causation.</a:t>
            </a:r>
          </a:p>
          <a:p>
            <a:pPr marL="0" indent="0">
              <a:buFont typeface="Arial"/>
              <a:buNone/>
            </a:pPr>
            <a:endParaRPr lang="en-US" dirty="0"/>
          </a:p>
          <a:p>
            <a:pPr marL="0" indent="0">
              <a:buFont typeface="Arial"/>
              <a:buNone/>
            </a:pPr>
            <a:r>
              <a:rPr lang="en-US" i="1" dirty="0"/>
              <a:t>Speaker Notes:</a:t>
            </a:r>
          </a:p>
          <a:p>
            <a:pPr marL="0" indent="0">
              <a:buFont typeface="Arial"/>
              <a:buNone/>
            </a:pPr>
            <a:endParaRPr lang="en-US" dirty="0"/>
          </a:p>
          <a:p>
            <a:r>
              <a:rPr lang="en-US" b="1" dirty="0"/>
              <a:t>What Is Correlation?</a:t>
            </a:r>
            <a:endParaRPr lang="en-US" dirty="0"/>
          </a:p>
          <a:p>
            <a:pPr marL="628650" lvl="1" indent="-171450">
              <a:buFont typeface="Arial"/>
              <a:buChar char="•"/>
            </a:pPr>
            <a:r>
              <a:rPr lang="en-US" dirty="0"/>
              <a:t>Correlation refers to the statistical relationship between two variables within a dataset. It quantifies the degree to which changes in one variable are associated with changes in another variable.</a:t>
            </a:r>
          </a:p>
          <a:p>
            <a:pPr marL="171450" indent="-171450">
              <a:buFont typeface="Arial"/>
              <a:buChar char="•"/>
            </a:pPr>
            <a:endParaRPr lang="en-US" dirty="0">
              <a:cs typeface="Calibri"/>
            </a:endParaRPr>
          </a:p>
          <a:p>
            <a:r>
              <a:rPr lang="en-US" b="1" dirty="0"/>
              <a:t>Types of Correlation:</a:t>
            </a:r>
            <a:endParaRPr lang="en-US" dirty="0"/>
          </a:p>
          <a:p>
            <a:pPr marL="628650" lvl="1" indent="-171450">
              <a:buFont typeface="Arial"/>
              <a:buChar char="•"/>
            </a:pPr>
            <a:r>
              <a:rPr lang="en-US" dirty="0"/>
              <a:t>Correlation can be positive, negative, or lack correlation entirely. A positive correlation indicates that as one variable increases, the other tends to increase as well. In contrast, a negative correlation suggests that as one variable increases, the other tends to decrease.</a:t>
            </a:r>
          </a:p>
          <a:p>
            <a:pPr marL="171450" indent="-171450">
              <a:buFont typeface="Arial"/>
              <a:buChar char="•"/>
            </a:pPr>
            <a:endParaRPr lang="en-US" dirty="0"/>
          </a:p>
          <a:p>
            <a:r>
              <a:rPr lang="en-US" b="1" dirty="0"/>
              <a:t>Correlation vs. Causation:</a:t>
            </a:r>
            <a:endParaRPr lang="en-US" dirty="0"/>
          </a:p>
          <a:p>
            <a:pPr marL="628650" lvl="1" indent="-171450">
              <a:buFont typeface="Arial"/>
              <a:buChar char="•"/>
            </a:pPr>
            <a:r>
              <a:rPr lang="en-US" dirty="0"/>
              <a:t>It's essential to understand that correlation is about association, not necessarily causation. Just because two variables are correlated does not definitively imply that changes in one variable cause changes in the other. Correlation identifies patterns but doesn't explain the underlying causes.</a:t>
            </a:r>
          </a:p>
          <a:p>
            <a:pPr marL="171450" indent="-171450">
              <a:buFont typeface="Arial"/>
              <a:buChar char="•"/>
            </a:pPr>
            <a:endParaRPr lang="en-US" dirty="0"/>
          </a:p>
          <a:p>
            <a:r>
              <a:rPr lang="en-US" b="1" dirty="0"/>
              <a:t>Importance of Recognizing Correlation:</a:t>
            </a:r>
            <a:endParaRPr lang="en-US" dirty="0"/>
          </a:p>
          <a:p>
            <a:pPr marL="628650" lvl="1" indent="-171450">
              <a:buFont typeface="Arial"/>
              <a:buChar char="•"/>
            </a:pPr>
            <a:r>
              <a:rPr lang="en-US" dirty="0"/>
              <a:t>Recognizing correlation in data analysis is critical for identifying relationships between variables and making informed decisions. However, it's equally important to exercise caution and avoid jumping to conclusions about causation solely based on correlation.</a:t>
            </a:r>
          </a:p>
          <a:p>
            <a:pPr marL="0" indent="0">
              <a:buFont typeface="Arial"/>
              <a:buNone/>
            </a:pPr>
            <a:endParaRPr lang="en-US" i="1" dirty="0"/>
          </a:p>
          <a:p>
            <a:pPr marL="0" lvl="0" indent="0">
              <a:buFont typeface="Arial"/>
              <a:buNone/>
            </a:pPr>
            <a:r>
              <a:rPr lang="en-US" i="1" dirty="0"/>
              <a:t>Additional Note:</a:t>
            </a:r>
            <a:r>
              <a:rPr lang="en-US" dirty="0"/>
              <a:t> Understanding the distinction between correlation and causation is fundamental in data analysis. It allows analysts to draw accurate conclusions from data and avoid making unwarranted assumptions about cause-and-effect relationships.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a:t>
            </a:fld>
            <a:endParaRPr lang="en-US"/>
          </a:p>
        </p:txBody>
      </p:sp>
    </p:spTree>
    <p:extLst>
      <p:ext uri="{BB962C8B-B14F-4D97-AF65-F5344CB8AC3E}">
        <p14:creationId xmlns:p14="http://schemas.microsoft.com/office/powerpoint/2010/main" val="4067147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attributes that should be evaluated when assessing correlations in data analysis, highlighting key considerations for accurate interpretation.</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Attributes to Evaluate:</a:t>
            </a:r>
          </a:p>
          <a:p>
            <a:endParaRPr lang="en-US" dirty="0"/>
          </a:p>
          <a:p>
            <a:pPr lvl="1"/>
            <a:r>
              <a:rPr lang="en-US" b="1" dirty="0"/>
              <a:t>1. Adequate Data Sampling:</a:t>
            </a:r>
            <a:endParaRPr lang="en-US" dirty="0"/>
          </a:p>
          <a:p>
            <a:pPr marL="1085850" lvl="2" indent="-171450">
              <a:buFont typeface="Arial"/>
              <a:buChar char="•"/>
            </a:pPr>
            <a:r>
              <a:rPr lang="en-US" dirty="0"/>
              <a:t>Ensure that there is enough timely and relevant data sampled to reliably identify correlations between variables. A sufficient sample size is essential for drawing meaningful conclusions about correlations.</a:t>
            </a:r>
          </a:p>
          <a:p>
            <a:pPr marL="628650" lvl="1" indent="-171450">
              <a:buFont typeface="Arial"/>
              <a:buChar char="•"/>
            </a:pPr>
            <a:endParaRPr lang="en-US" dirty="0">
              <a:cs typeface="Calibri"/>
            </a:endParaRPr>
          </a:p>
          <a:p>
            <a:pPr lvl="1"/>
            <a:r>
              <a:rPr lang="en-US" b="1" dirty="0"/>
              <a:t>2. Data Volume Impact:</a:t>
            </a:r>
            <a:endParaRPr lang="en-US" dirty="0"/>
          </a:p>
          <a:p>
            <a:pPr marL="1085850" lvl="2" indent="-171450">
              <a:buFont typeface="Arial"/>
              <a:buChar char="•"/>
            </a:pPr>
            <a:r>
              <a:rPr lang="en-US" dirty="0"/>
              <a:t>Understand that correlations can emerge or disappear as more data is added to the analysis. Be prepared to reassess correlations when dealing with evolving datasets.</a:t>
            </a:r>
          </a:p>
          <a:p>
            <a:pPr marL="628650" lvl="1" indent="-171450">
              <a:buFont typeface="Arial"/>
              <a:buChar char="•"/>
            </a:pPr>
            <a:endParaRPr lang="en-US" dirty="0">
              <a:cs typeface="Calibri"/>
            </a:endParaRPr>
          </a:p>
          <a:p>
            <a:pPr lvl="1"/>
            <a:r>
              <a:rPr lang="en-US" b="1" dirty="0"/>
              <a:t>3. Confounding Variables:</a:t>
            </a:r>
            <a:endParaRPr lang="en-US" dirty="0"/>
          </a:p>
          <a:p>
            <a:pPr marL="1085850" lvl="2" indent="-171450">
              <a:buFont typeface="Arial"/>
              <a:buChar char="•"/>
            </a:pPr>
            <a:r>
              <a:rPr lang="en-US" dirty="0"/>
              <a:t>Consider the possibility of a third confounding variable that may be driving the observed correlation between the two variables under investigation. Evaluate whether there are hidden factors influencing the relationship.</a:t>
            </a:r>
          </a:p>
          <a:p>
            <a:pPr marL="628650" lvl="1" indent="-171450">
              <a:buFont typeface="Arial"/>
              <a:buChar char="•"/>
            </a:pPr>
            <a:endParaRPr lang="en-US" dirty="0">
              <a:cs typeface="Calibri"/>
            </a:endParaRPr>
          </a:p>
          <a:p>
            <a:pPr lvl="1"/>
            <a:r>
              <a:rPr lang="en-US" b="1" dirty="0"/>
              <a:t>4. Data Transformation Effects:</a:t>
            </a:r>
            <a:endParaRPr lang="en-US" dirty="0"/>
          </a:p>
          <a:p>
            <a:pPr marL="1085850" lvl="2" indent="-171450">
              <a:buFont typeface="Arial"/>
              <a:buChar char="•"/>
            </a:pPr>
            <a:r>
              <a:rPr lang="en-US" dirty="0"/>
              <a:t>Examine how the scale, normalization, or categorization of data may skew the identification of correlation strength inaccurately. Ensure that the data transformation methods used align with the analysis goals.</a:t>
            </a:r>
          </a:p>
          <a:p>
            <a:pPr marL="628650" lvl="1" indent="-171450">
              <a:buFont typeface="Arial"/>
              <a:buChar char="•"/>
            </a:pPr>
            <a:endParaRPr lang="en-US" dirty="0">
              <a:cs typeface="Calibri"/>
            </a:endParaRPr>
          </a:p>
          <a:p>
            <a:r>
              <a:rPr lang="en-US" b="1" dirty="0"/>
              <a:t>Importance of Evaluation:</a:t>
            </a:r>
            <a:endParaRPr lang="en-US" dirty="0"/>
          </a:p>
          <a:p>
            <a:pPr marL="171450" indent="-171450">
              <a:buFont typeface="Arial"/>
              <a:buChar char="•"/>
            </a:pPr>
            <a:r>
              <a:rPr lang="en-US" dirty="0"/>
              <a:t>The thorough evaluation of correlations in data analysis is crucial for ensuring the accuracy and reliability of insights derived from the data. Addressing these attributes helps analysts make informed decisions and avoid misinterpretations.</a:t>
            </a:r>
          </a:p>
          <a:p>
            <a:pPr marL="171450" indent="-171450">
              <a:buFont typeface="Arial"/>
              <a:buChar char="•"/>
            </a:pPr>
            <a:endParaRPr lang="en-US" dirty="0">
              <a:cs typeface="Calibri"/>
            </a:endParaRPr>
          </a:p>
          <a:p>
            <a:pPr marL="0" indent="0">
              <a:buFont typeface="Arial"/>
              <a:buNone/>
            </a:pPr>
            <a:r>
              <a:rPr lang="en-US" i="1" dirty="0"/>
              <a:t>Additional Note:</a:t>
            </a:r>
            <a:r>
              <a:rPr lang="en-US" dirty="0"/>
              <a:t> Correlations can be powerful tools for understanding relationships within data, but they should be approached with a critical eye. Evaluating these attributes allows analysts to harness the full potential of correlations while minimizing potential pitfalls.</a:t>
            </a:r>
            <a:endParaRPr lang="en-US" dirty="0">
              <a:cs typeface="Calibri"/>
            </a:endParaRPr>
          </a:p>
          <a:p>
            <a:pPr>
              <a:spcBef>
                <a:spcPts val="600"/>
              </a:spcBef>
              <a:spcAft>
                <a:spcPts val="600"/>
              </a:spcAft>
            </a:pPr>
            <a:endParaRPr lang="en-US" dirty="0">
              <a:latin typeface="-apple-system"/>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98967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serves as a reminder of the crucial distinction between correlation and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Correlation vs. Causation:</a:t>
            </a:r>
          </a:p>
          <a:p>
            <a:pPr marL="628650" lvl="1" indent="-171450">
              <a:spcBef>
                <a:spcPts val="0"/>
              </a:spcBef>
              <a:spcAft>
                <a:spcPts val="0"/>
              </a:spcAft>
              <a:buFont typeface="Arial" panose="020B0604020202020204" pitchFamily="34" charset="0"/>
              <a:buChar char="•"/>
            </a:pPr>
            <a:r>
              <a:rPr lang="en-US" dirty="0"/>
              <a:t>Correlation refers to situations where two variables exhibit a statistical relationship, with changes in one variable associated with predictable changes in the other. However, it is essential to understand that correlation alone does not establish a causal relationship between variables.</a:t>
            </a:r>
          </a:p>
          <a:p>
            <a:pPr marL="0" indent="0">
              <a:spcBef>
                <a:spcPts val="0"/>
              </a:spcBef>
              <a:spcAft>
                <a:spcPts val="0"/>
              </a:spcAft>
              <a:buFont typeface="Arial"/>
              <a:buNone/>
            </a:pPr>
            <a:endParaRPr lang="en-US" dirty="0">
              <a:cs typeface="Calibri"/>
            </a:endParaRPr>
          </a:p>
          <a:p>
            <a:pPr>
              <a:spcBef>
                <a:spcPts val="0"/>
              </a:spcBef>
              <a:spcAft>
                <a:spcPts val="0"/>
              </a:spcAft>
            </a:pPr>
            <a:r>
              <a:rPr lang="en-US" b="1" dirty="0"/>
              <a:t>Illustrative Example: Ice Cream and Beach Attendance</a:t>
            </a:r>
          </a:p>
          <a:p>
            <a:pPr marL="628650" lvl="1" indent="-171450">
              <a:spcBef>
                <a:spcPts val="0"/>
              </a:spcBef>
              <a:spcAft>
                <a:spcPts val="0"/>
              </a:spcAft>
              <a:buFont typeface="Arial" panose="020B0604020202020204" pitchFamily="34" charset="0"/>
              <a:buChar char="•"/>
            </a:pPr>
            <a:r>
              <a:rPr lang="en-US" dirty="0"/>
              <a:t>Consider the example where research reveals a strong correlation between rates of ice cream consumption and frequent beach attendance. It's important to note that while these two variables may be correlated, it does not mean that eating ice cream causes people to go to the beach, nor does going to the beach cause increased ice cream consumption.</a:t>
            </a:r>
          </a:p>
          <a:p>
            <a:pPr marL="285750" indent="-285750">
              <a:spcBef>
                <a:spcPts val="0"/>
              </a:spcBef>
              <a:spcAft>
                <a:spcPts val="0"/>
              </a:spcAft>
              <a:buFont typeface="Arial"/>
              <a:buChar char="•"/>
            </a:pPr>
            <a:endParaRPr lang="en-US" dirty="0"/>
          </a:p>
          <a:p>
            <a:pPr>
              <a:spcBef>
                <a:spcPts val="0"/>
              </a:spcBef>
              <a:spcAft>
                <a:spcPts val="0"/>
              </a:spcAft>
            </a:pPr>
            <a:r>
              <a:rPr lang="en-US" b="1" dirty="0"/>
              <a:t>The Role of Weather:</a:t>
            </a:r>
          </a:p>
          <a:p>
            <a:pPr marL="628650" lvl="1" indent="-171450">
              <a:spcBef>
                <a:spcPts val="0"/>
              </a:spcBef>
              <a:spcAft>
                <a:spcPts val="0"/>
              </a:spcAft>
              <a:buFont typeface="Arial" panose="020B0604020202020204" pitchFamily="34" charset="0"/>
              <a:buChar char="•"/>
            </a:pPr>
            <a:r>
              <a:rPr lang="en-US" dirty="0"/>
              <a:t>In reality, the correlation between ice cream consumption and beach attendance likely results from hot sunny summer weather, which influences both behaviors. This example highlights the potential for a hidden common factor driving the observed correlation.</a:t>
            </a:r>
          </a:p>
          <a:p>
            <a:pPr marL="285750" indent="-285750">
              <a:spcBef>
                <a:spcPts val="0"/>
              </a:spcBef>
              <a:spcAft>
                <a:spcPts val="0"/>
              </a:spcAft>
              <a:buFont typeface="Arial"/>
              <a:buChar char="•"/>
            </a:pPr>
            <a:endParaRPr lang="en-US" dirty="0"/>
          </a:p>
          <a:p>
            <a:pPr>
              <a:spcBef>
                <a:spcPts val="0"/>
              </a:spcBef>
              <a:spcAft>
                <a:spcPts val="0"/>
              </a:spcAft>
            </a:pPr>
            <a:r>
              <a:rPr lang="en-US" b="1" dirty="0"/>
              <a:t>Avoiding Misinterpretation:</a:t>
            </a:r>
            <a:endParaRPr lang="en-US" dirty="0"/>
          </a:p>
          <a:p>
            <a:pPr marL="628650" lvl="1" indent="-171450">
              <a:spcBef>
                <a:spcPts val="0"/>
              </a:spcBef>
              <a:spcAft>
                <a:spcPts val="0"/>
              </a:spcAft>
              <a:buFont typeface="Arial" panose="020B0604020202020204" pitchFamily="34" charset="0"/>
              <a:buChar char="•"/>
            </a:pPr>
            <a:r>
              <a:rPr lang="en-US" dirty="0"/>
              <a:t>This slide underscores the risk of misinterpreting correlations as causal relationships and emphasizes the need for cautious analysis. Data analysts should exercise prudence and refrain from making causal claims based solely on observed correlations.</a:t>
            </a:r>
          </a:p>
          <a:p>
            <a:pPr marL="0" indent="0">
              <a:spcBef>
                <a:spcPts val="0"/>
              </a:spcBef>
              <a:spcAft>
                <a:spcPts val="0"/>
              </a:spcAft>
              <a:buFont typeface="Arial"/>
              <a:buNone/>
            </a:pPr>
            <a:endParaRPr lang="en-US" i="1" dirty="0"/>
          </a:p>
          <a:p>
            <a:pPr marL="0" indent="0">
              <a:spcBef>
                <a:spcPts val="0"/>
              </a:spcBef>
              <a:spcAft>
                <a:spcPts val="0"/>
              </a:spcAft>
              <a:buFont typeface="Arial"/>
              <a:buNone/>
            </a:pPr>
            <a:r>
              <a:rPr lang="en-US" i="1" dirty="0"/>
              <a:t>Additional Note:</a:t>
            </a:r>
            <a:r>
              <a:rPr lang="en-US" dirty="0"/>
              <a:t> Understanding the distinction between correlation and causation is paramount in data analysis to draw accurate conclusions and avoid misleading interpretations of relationships within data.</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5</a:t>
            </a:fld>
            <a:endParaRPr lang="en-US"/>
          </a:p>
        </p:txBody>
      </p:sp>
    </p:spTree>
    <p:extLst>
      <p:ext uri="{BB962C8B-B14F-4D97-AF65-F5344CB8AC3E}">
        <p14:creationId xmlns:p14="http://schemas.microsoft.com/office/powerpoint/2010/main" val="2438944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emphasizes the importance of distinguishing between correlation and causation and provides guidance on how to ascertain true causation in data analysis.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a:spcBef>
                <a:spcPts val="0"/>
              </a:spcBef>
              <a:spcAft>
                <a:spcPts val="0"/>
              </a:spcAft>
            </a:pPr>
            <a:r>
              <a:rPr lang="en-US" b="1" dirty="0"/>
              <a:t>Finding Real Causes:</a:t>
            </a:r>
            <a:endParaRPr lang="en-US" dirty="0"/>
          </a:p>
          <a:p>
            <a:pPr marL="628650" lvl="1" indent="-171450">
              <a:spcBef>
                <a:spcPts val="0"/>
              </a:spcBef>
              <a:spcAft>
                <a:spcPts val="0"/>
              </a:spcAft>
              <a:buFont typeface="Arial" panose="020B0604020202020204" pitchFamily="34" charset="0"/>
              <a:buChar char="•"/>
            </a:pPr>
            <a:r>
              <a:rPr lang="en-US" dirty="0"/>
              <a:t>To establish a causal relationship between two variables, it's essential to go beyond observing a connection or correlation. True causation requires investigating the order of events, eliminating alternative explanations, and ensuring that the relationship remains consistent across various scenarios.</a:t>
            </a:r>
            <a:endParaRPr lang="en-US" dirty="0">
              <a:cs typeface="Calibri"/>
            </a:endParaRPr>
          </a:p>
          <a:p>
            <a:pPr>
              <a:spcBef>
                <a:spcPts val="0"/>
              </a:spcBef>
              <a:spcAft>
                <a:spcPts val="0"/>
              </a:spcAft>
            </a:pPr>
            <a:r>
              <a:rPr lang="en-US" b="1" dirty="0"/>
              <a:t>What to Do After Finding Correlations:</a:t>
            </a:r>
            <a:endParaRPr lang="en-US" dirty="0"/>
          </a:p>
          <a:p>
            <a:pPr marL="628650" lvl="1" indent="-171450">
              <a:spcBef>
                <a:spcPts val="0"/>
              </a:spcBef>
              <a:spcAft>
                <a:spcPts val="0"/>
              </a:spcAft>
              <a:buFont typeface="Arial" panose="020B0604020202020204" pitchFamily="34" charset="0"/>
              <a:buChar char="•"/>
            </a:pPr>
            <a:r>
              <a:rPr lang="en-US" dirty="0"/>
              <a:t>Discovering correlations in data is akin to opening a door to deeper insights. However, to genuinely comprehend why things happen, it's crucial to continue asking questions and conducting further analysis.</a:t>
            </a:r>
          </a:p>
          <a:p>
            <a:pPr marL="0" indent="0">
              <a:spcBef>
                <a:spcPts val="0"/>
              </a:spcBef>
              <a:spcAft>
                <a:spcPts val="0"/>
              </a:spcAft>
              <a:buFont typeface="Arial"/>
              <a:buNone/>
            </a:pPr>
            <a:endParaRPr lang="en-US" i="1" dirty="0"/>
          </a:p>
          <a:p>
            <a:pPr marL="0" indent="0">
              <a:spcBef>
                <a:spcPts val="0"/>
              </a:spcBef>
              <a:spcAft>
                <a:spcPts val="0"/>
              </a:spcAft>
              <a:buFont typeface="Arial"/>
              <a:buNone/>
            </a:pPr>
            <a:r>
              <a:rPr lang="en-US" i="1" dirty="0"/>
              <a:t>Additional Note:</a:t>
            </a:r>
            <a:r>
              <a:rPr lang="en-US" dirty="0"/>
              <a:t> This slide underscores the need for thorough investigation and critical thinking in data analysis to uncover the underlying causes behind observed correlations, ultimately leading to more accurate and informed decision-making.</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6</a:t>
            </a:fld>
            <a:endParaRPr lang="en-US"/>
          </a:p>
        </p:txBody>
      </p:sp>
    </p:spTree>
    <p:extLst>
      <p:ext uri="{BB962C8B-B14F-4D97-AF65-F5344CB8AC3E}">
        <p14:creationId xmlns:p14="http://schemas.microsoft.com/office/powerpoint/2010/main" val="3943974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highlights the practical approach of using correlation as a starting point in data analysis and explains how it can lead to investigating causation through controlled experiments.</a:t>
            </a:r>
          </a:p>
          <a:p>
            <a:pPr marL="0" indent="0">
              <a:spcBef>
                <a:spcPts val="0"/>
              </a:spcBef>
              <a:spcAft>
                <a:spcPts val="0"/>
              </a:spcAft>
              <a:buFont typeface="Arial"/>
              <a:buNone/>
            </a:pPr>
            <a:endParaRPr lang="en-US" dirty="0">
              <a:cs typeface="Calibri"/>
            </a:endParaRPr>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cs typeface="Calibri"/>
            </a:endParaRPr>
          </a:p>
          <a:p>
            <a:pPr>
              <a:spcBef>
                <a:spcPts val="0"/>
              </a:spcBef>
              <a:spcAft>
                <a:spcPts val="0"/>
              </a:spcAft>
            </a:pPr>
            <a:r>
              <a:rPr lang="en-US" b="1" dirty="0"/>
              <a:t>Using Correlation as a Starting Point:</a:t>
            </a:r>
            <a:endParaRPr lang="en-US" dirty="0"/>
          </a:p>
          <a:p>
            <a:pPr marL="628650" lvl="1" indent="-171450">
              <a:spcBef>
                <a:spcPts val="0"/>
              </a:spcBef>
              <a:spcAft>
                <a:spcPts val="0"/>
              </a:spcAft>
              <a:buFont typeface="Arial" panose="020B0604020202020204" pitchFamily="34" charset="0"/>
              <a:buChar char="•"/>
            </a:pPr>
            <a:r>
              <a:rPr lang="en-US" dirty="0"/>
              <a:t>Correlation can serve as an initial indicator that two variables may be connected. To explore causation, controlled experiments are conducted, where changes in one variable (A) are introduced to observe if they lead to corresponding changes in another variable (B). Over time, this process can provide evidence of causation.</a:t>
            </a:r>
          </a:p>
          <a:p>
            <a:pPr marL="457200" lvl="1" indent="0">
              <a:spcBef>
                <a:spcPts val="0"/>
              </a:spcBef>
              <a:spcAft>
                <a:spcPts val="0"/>
              </a:spcAft>
              <a:buFont typeface="Arial" panose="020B0604020202020204" pitchFamily="34" charset="0"/>
              <a:buNone/>
            </a:pPr>
            <a:endParaRPr lang="en-US" dirty="0">
              <a:cs typeface="Calibri"/>
            </a:endParaRPr>
          </a:p>
          <a:p>
            <a:pPr>
              <a:spcBef>
                <a:spcPts val="0"/>
              </a:spcBef>
              <a:spcAft>
                <a:spcPts val="0"/>
              </a:spcAft>
            </a:pPr>
            <a:r>
              <a:rPr lang="en-US" b="1" dirty="0"/>
              <a:t>The Value of Correlation:</a:t>
            </a:r>
            <a:endParaRPr lang="en-US" dirty="0"/>
          </a:p>
          <a:p>
            <a:pPr marL="628650" lvl="1" indent="-171450">
              <a:spcBef>
                <a:spcPts val="0"/>
              </a:spcBef>
              <a:spcAft>
                <a:spcPts val="0"/>
              </a:spcAft>
              <a:buFont typeface="Arial" panose="020B0604020202020204" pitchFamily="34" charset="0"/>
              <a:buChar char="•"/>
            </a:pPr>
            <a:r>
              <a:rPr lang="en-US" dirty="0"/>
              <a:t>Even if full causation hasn't been proven yet, discovering correlations remains valuable. Correlations offer insights and provide a starting point for further study, allowing us to delve deeper into potential connections.</a:t>
            </a:r>
          </a:p>
          <a:p>
            <a:pPr marL="0" indent="0">
              <a:spcBef>
                <a:spcPts val="0"/>
              </a:spcBef>
              <a:spcAft>
                <a:spcPts val="0"/>
              </a:spcAft>
              <a:buFont typeface="Arial"/>
              <a:buNone/>
            </a:pPr>
            <a:endParaRPr lang="en-US" dirty="0">
              <a:cs typeface="Calibri"/>
            </a:endParaRPr>
          </a:p>
          <a:p>
            <a:pPr marL="0" indent="0">
              <a:spcBef>
                <a:spcPts val="0"/>
              </a:spcBef>
              <a:spcAft>
                <a:spcPts val="0"/>
              </a:spcAft>
              <a:buFont typeface="Arial"/>
              <a:buNone/>
            </a:pPr>
            <a:r>
              <a:rPr lang="en-US" i="1" dirty="0"/>
              <a:t>Additional Note:</a:t>
            </a:r>
            <a:r>
              <a:rPr lang="en-US" dirty="0"/>
              <a:t> This slide emphasizes the iterative nature of data analysis, where correlation serves as a steppingstone toward understanding causation and driving meaningful insights.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7</a:t>
            </a:fld>
            <a:endParaRPr lang="en-US"/>
          </a:p>
        </p:txBody>
      </p:sp>
    </p:spTree>
    <p:extLst>
      <p:ext uri="{BB962C8B-B14F-4D97-AF65-F5344CB8AC3E}">
        <p14:creationId xmlns:p14="http://schemas.microsoft.com/office/powerpoint/2010/main" val="39428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outlines the criteria needed to establish causation in data analysis and provides simplified terms to understand these criteria.</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Proving Causation:</a:t>
            </a:r>
          </a:p>
          <a:p>
            <a:pPr marL="628650" lvl="1" indent="-171450">
              <a:buFont typeface="Arial" panose="020B0604020202020204" pitchFamily="34" charset="0"/>
              <a:buChar char="•"/>
            </a:pPr>
            <a:r>
              <a:rPr lang="en-US" dirty="0"/>
              <a:t>To prove causation, three key criteria must be met:</a:t>
            </a:r>
          </a:p>
          <a:p>
            <a:pPr marL="171450" indent="-171450">
              <a:buFont typeface="Arial"/>
              <a:buChar char="•"/>
            </a:pPr>
            <a:endParaRPr lang="en-US" dirty="0"/>
          </a:p>
          <a:p>
            <a:pPr>
              <a:buFont typeface="Arial"/>
              <a:buChar char="•"/>
            </a:pPr>
            <a:r>
              <a:rPr lang="en-US" b="1" dirty="0"/>
              <a:t>Strong Effects:</a:t>
            </a:r>
            <a:r>
              <a:rPr lang="en-US" dirty="0"/>
              <a:t> </a:t>
            </a:r>
          </a:p>
          <a:p>
            <a:pPr lvl="1">
              <a:buFont typeface="Arial"/>
              <a:buChar char="•"/>
            </a:pPr>
            <a:r>
              <a:rPr lang="en-US" dirty="0"/>
              <a:t>Changes in variable A should have a significant impact on variable B. Weak correlations are not sufficient to establish causation.</a:t>
            </a:r>
          </a:p>
          <a:p>
            <a:pPr>
              <a:buFont typeface="Arial"/>
              <a:buChar char="•"/>
            </a:pPr>
            <a:endParaRPr lang="en-US" dirty="0"/>
          </a:p>
          <a:p>
            <a:pPr>
              <a:buFont typeface="Arial"/>
              <a:buChar char="•"/>
            </a:pPr>
            <a:r>
              <a:rPr lang="en-US" b="1" dirty="0"/>
              <a:t>Consistency:</a:t>
            </a:r>
            <a:r>
              <a:rPr lang="en-US" dirty="0"/>
              <a:t> </a:t>
            </a:r>
          </a:p>
          <a:p>
            <a:pPr lvl="1">
              <a:buFont typeface="Arial"/>
              <a:buChar char="•"/>
            </a:pPr>
            <a:r>
              <a:rPr lang="en-US" dirty="0"/>
              <a:t>Causation should consistently hold true over repeated trials and observations, rather than being sporadic or random.</a:t>
            </a:r>
          </a:p>
          <a:p>
            <a:pPr>
              <a:buFont typeface="Arial"/>
              <a:buChar char="•"/>
            </a:pPr>
            <a:endParaRPr lang="en-US" dirty="0"/>
          </a:p>
          <a:p>
            <a:pPr>
              <a:buFont typeface="Arial"/>
              <a:buChar char="•"/>
            </a:pPr>
            <a:r>
              <a:rPr lang="en-US" b="1" dirty="0"/>
              <a:t>Controlled Experiments:</a:t>
            </a:r>
            <a:r>
              <a:rPr lang="en-US" dirty="0"/>
              <a:t> </a:t>
            </a:r>
          </a:p>
          <a:p>
            <a:pPr lvl="1">
              <a:buFont typeface="Arial"/>
              <a:buChar char="•"/>
            </a:pPr>
            <a:r>
              <a:rPr lang="en-US" dirty="0"/>
              <a:t>To directly test causal hypotheses, controlled experiments are essential. These experiments involve the use of control groups, placebos, and accounting for other influencing factors.</a:t>
            </a:r>
          </a:p>
          <a:p>
            <a:pPr>
              <a:buFont typeface="Arial"/>
              <a:buChar char="•"/>
            </a:pPr>
            <a:endParaRPr lang="en-US" dirty="0"/>
          </a:p>
          <a:p>
            <a:r>
              <a:rPr lang="en-US" b="1" dirty="0"/>
              <a:t>In Simpler Terms:</a:t>
            </a:r>
          </a:p>
          <a:p>
            <a:pPr marL="628650" lvl="1" indent="-171450">
              <a:buFont typeface="Arial" panose="020B0604020202020204" pitchFamily="34" charset="0"/>
              <a:buChar char="•"/>
            </a:pPr>
            <a:r>
              <a:rPr lang="en-US" dirty="0"/>
              <a:t>In simpler terms, proving causation requires three elements: strong effects, consistency over time, and well-controlled experiments. These criteria ensure that the causal relationship is robust and reliable.</a:t>
            </a:r>
          </a:p>
          <a:p>
            <a:pPr marL="171450" indent="-171450">
              <a:buFont typeface="Arial"/>
              <a:buChar char="•"/>
            </a:pPr>
            <a:endParaRPr lang="en-US" dirty="0"/>
          </a:p>
          <a:p>
            <a:pPr marL="0" indent="0">
              <a:buFont typeface="Arial"/>
              <a:buNone/>
            </a:pPr>
            <a:r>
              <a:rPr lang="en-US" i="1" dirty="0"/>
              <a:t>Additional Note:</a:t>
            </a:r>
            <a:r>
              <a:rPr lang="en-US" dirty="0"/>
              <a:t> Understanding these criteria helps data analysts and researchers approach causation with rigor and clarity, ensuring that their findings are based on sound evidence.</a:t>
            </a:r>
          </a:p>
          <a:p>
            <a:pPr>
              <a:spcBef>
                <a:spcPts val="0"/>
              </a:spcBef>
              <a:spcAft>
                <a:spcPts val="0"/>
              </a:spcAft>
            </a:pPr>
            <a:endParaRPr lang="en-US" i="1"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8</a:t>
            </a:fld>
            <a:endParaRPr lang="en-US"/>
          </a:p>
        </p:txBody>
      </p:sp>
    </p:spTree>
    <p:extLst>
      <p:ext uri="{BB962C8B-B14F-4D97-AF65-F5344CB8AC3E}">
        <p14:creationId xmlns:p14="http://schemas.microsoft.com/office/powerpoint/2010/main" val="394284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slide emphasizes the distinction between correlation and causation in data analysis, highlighting that while correlation can provide insights, proving causation demands a more comprehensive approach.</a:t>
            </a:r>
          </a:p>
          <a:p>
            <a:pPr marL="0" indent="0">
              <a:spcBef>
                <a:spcPts val="0"/>
              </a:spcBef>
              <a:spcAft>
                <a:spcPts val="0"/>
              </a:spcAft>
              <a:buFont typeface="Arial"/>
              <a:buNone/>
            </a:pPr>
            <a:endParaRPr lang="en-US" dirty="0">
              <a:cs typeface="Calibri"/>
            </a:endParaRPr>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cs typeface="Calibri"/>
            </a:endParaRPr>
          </a:p>
          <a:p>
            <a:pPr>
              <a:spcBef>
                <a:spcPts val="0"/>
              </a:spcBef>
              <a:spcAft>
                <a:spcPts val="0"/>
              </a:spcAft>
            </a:pPr>
            <a:endParaRPr lang="en-US" b="1" dirty="0">
              <a:cs typeface="Calibri"/>
            </a:endParaRPr>
          </a:p>
          <a:p>
            <a:pPr>
              <a:spcBef>
                <a:spcPts val="0"/>
              </a:spcBef>
              <a:spcAft>
                <a:spcPts val="0"/>
              </a:spcAft>
            </a:pPr>
            <a:r>
              <a:rPr lang="en-US" b="1" dirty="0"/>
              <a:t>The Limitation of Correlation:</a:t>
            </a:r>
            <a:endParaRPr lang="en-US" dirty="0"/>
          </a:p>
          <a:p>
            <a:pPr marL="628650" lvl="1" indent="-171450">
              <a:spcBef>
                <a:spcPts val="0"/>
              </a:spcBef>
              <a:spcAft>
                <a:spcPts val="0"/>
              </a:spcAft>
              <a:buFont typeface="Arial" panose="020B0604020202020204" pitchFamily="34" charset="0"/>
              <a:buChar char="•"/>
            </a:pPr>
            <a:r>
              <a:rPr lang="en-US" dirty="0"/>
              <a:t>Correlation can offer valuable insights and suggest potential causal relationships. Still, it does not provide conclusive evidence of causation. To establish causation, a more rigorous and systematic approach is necessary.</a:t>
            </a:r>
          </a:p>
          <a:p>
            <a:pPr marL="0" indent="0">
              <a:spcBef>
                <a:spcPts val="0"/>
              </a:spcBef>
              <a:spcAft>
                <a:spcPts val="0"/>
              </a:spcAft>
              <a:buFont typeface="Arial"/>
              <a:buNone/>
            </a:pPr>
            <a:endParaRPr lang="en-US" dirty="0">
              <a:cs typeface="Calibri"/>
            </a:endParaRPr>
          </a:p>
          <a:p>
            <a:pPr marL="0" indent="0">
              <a:spcBef>
                <a:spcPts val="0"/>
              </a:spcBef>
              <a:spcAft>
                <a:spcPts val="0"/>
              </a:spcAft>
              <a:buFont typeface="Arial"/>
              <a:buNone/>
            </a:pPr>
            <a:r>
              <a:rPr lang="en-US" i="1" dirty="0"/>
              <a:t>Additional Note:</a:t>
            </a:r>
            <a:r>
              <a:rPr lang="en-US" dirty="0"/>
              <a:t> This slide underscores the importance of critical thinking and methodological rigor in data analysis, guiding analysts to exercise caution when making causal claims based solely on observed correlations.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9</a:t>
            </a:fld>
            <a:endParaRPr lang="en-US"/>
          </a:p>
        </p:txBody>
      </p:sp>
    </p:spTree>
    <p:extLst>
      <p:ext uri="{BB962C8B-B14F-4D97-AF65-F5344CB8AC3E}">
        <p14:creationId xmlns:p14="http://schemas.microsoft.com/office/powerpoint/2010/main" val="2999131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5.xml"/><Relationship Id="rId7"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7"/>
            <a:ext cx="6400800" cy="11026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dirty="0"/>
              <a:t>Correlation vs Causation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88584"/>
            <a:ext cx="8433984" cy="5002701"/>
          </a:xfrm>
        </p:spPr>
        <p:txBody>
          <a:bodyPr lIns="91440" tIns="45720" rIns="91440" bIns="45720" anchor="t"/>
          <a:lstStyle/>
          <a:p>
            <a:pPr>
              <a:spcBef>
                <a:spcPts val="600"/>
              </a:spcBef>
              <a:spcAft>
                <a:spcPts val="1200"/>
              </a:spcAft>
            </a:pPr>
            <a:r>
              <a:rPr lang="en-US" dirty="0">
                <a:latin typeface="-apple-system"/>
                <a:ea typeface="MS PGothic"/>
                <a:cs typeface="Arial"/>
              </a:rPr>
              <a:t>In summary, start by thoroughly assessing </a:t>
            </a:r>
            <a:r>
              <a:rPr lang="en-US" b="1" dirty="0">
                <a:latin typeface="-apple-system"/>
                <a:ea typeface="MS PGothic"/>
                <a:cs typeface="Arial"/>
              </a:rPr>
              <a:t>data quality.</a:t>
            </a:r>
          </a:p>
          <a:p>
            <a:pPr>
              <a:spcBef>
                <a:spcPts val="600"/>
              </a:spcBef>
              <a:spcAft>
                <a:spcPts val="1200"/>
              </a:spcAft>
            </a:pPr>
            <a:r>
              <a:rPr lang="en-US" dirty="0">
                <a:latin typeface="-apple-system"/>
                <a:ea typeface="MS PGothic"/>
                <a:cs typeface="Arial"/>
              </a:rPr>
              <a:t>Distinguish between </a:t>
            </a:r>
            <a:r>
              <a:rPr lang="en-US" b="1" dirty="0">
                <a:latin typeface="-apple-system"/>
                <a:ea typeface="MS PGothic"/>
                <a:cs typeface="Arial"/>
              </a:rPr>
              <a:t>correlations</a:t>
            </a:r>
            <a:r>
              <a:rPr lang="en-US" dirty="0">
                <a:latin typeface="-apple-system"/>
                <a:ea typeface="MS PGothic"/>
                <a:cs typeface="Arial"/>
              </a:rPr>
              <a:t> and </a:t>
            </a:r>
            <a:r>
              <a:rPr lang="en-US" b="1" dirty="0">
                <a:latin typeface="-apple-system"/>
                <a:ea typeface="MS PGothic"/>
                <a:cs typeface="Arial"/>
              </a:rPr>
              <a:t>causations</a:t>
            </a:r>
            <a:r>
              <a:rPr lang="en-US" dirty="0">
                <a:latin typeface="-apple-system"/>
                <a:ea typeface="MS PGothic"/>
                <a:cs typeface="Arial"/>
              </a:rPr>
              <a:t>, and then confirm causation through </a:t>
            </a:r>
            <a:r>
              <a:rPr lang="en-US" b="1" dirty="0">
                <a:latin typeface="-apple-system"/>
                <a:ea typeface="MS PGothic"/>
                <a:cs typeface="Arial"/>
              </a:rPr>
              <a:t>well-designed experiments</a:t>
            </a:r>
            <a:r>
              <a:rPr lang="en-US" dirty="0">
                <a:latin typeface="-apple-system"/>
                <a:ea typeface="MS PGothic"/>
                <a:cs typeface="Arial"/>
              </a:rPr>
              <a:t>, rather than making assumptions.</a:t>
            </a:r>
            <a:endParaRPr lang="en-US" dirty="0">
              <a:latin typeface="Arial"/>
              <a:ea typeface="MS PGothic"/>
              <a:cs typeface="Arial"/>
            </a:endParaRPr>
          </a:p>
        </p:txBody>
      </p:sp>
      <p:pic>
        <p:nvPicPr>
          <p:cNvPr id="3" name="Picture 2" descr="A close-up of a paper&#10;&#10;Description automatically generated">
            <a:extLst>
              <a:ext uri="{FF2B5EF4-FFF2-40B4-BE49-F238E27FC236}">
                <a16:creationId xmlns:a16="http://schemas.microsoft.com/office/drawing/2014/main" id="{ADD24464-F113-5FE6-5A2D-F9ACD0F62D39}"/>
              </a:ext>
            </a:extLst>
          </p:cNvPr>
          <p:cNvPicPr>
            <a:picLocks noChangeAspect="1"/>
          </p:cNvPicPr>
          <p:nvPr/>
        </p:nvPicPr>
        <p:blipFill>
          <a:blip r:embed="rId3"/>
          <a:stretch>
            <a:fillRect/>
          </a:stretch>
        </p:blipFill>
        <p:spPr>
          <a:xfrm>
            <a:off x="2724754" y="3436965"/>
            <a:ext cx="3962269" cy="2654320"/>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964847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Correlation and Causation: </a:t>
            </a:r>
            <a:r>
              <a:rPr lang="en-US"/>
              <a:t>Intro</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737949"/>
            <a:ext cx="8229600" cy="3172126"/>
          </a:xfrm>
        </p:spPr>
        <p:txBody>
          <a:bodyPr lIns="91440" tIns="45720" rIns="91440" bIns="45720" anchor="t"/>
          <a:lstStyle/>
          <a:p>
            <a:pPr marL="0" indent="0">
              <a:spcBef>
                <a:spcPts val="300"/>
              </a:spcBef>
              <a:spcAft>
                <a:spcPts val="600"/>
              </a:spcAft>
              <a:buNone/>
            </a:pPr>
            <a:r>
              <a:rPr lang="en-US" dirty="0">
                <a:latin typeface="-apple-system"/>
                <a:ea typeface="MS PGothic"/>
              </a:rPr>
              <a:t>Before you start looking for connections between things in your data (like finding relationships or patterns), it's important to really </a:t>
            </a:r>
            <a:r>
              <a:rPr lang="en-US" b="1" dirty="0">
                <a:latin typeface="-apple-system"/>
                <a:ea typeface="MS PGothic"/>
              </a:rPr>
              <a:t>understand </a:t>
            </a:r>
            <a:r>
              <a:rPr lang="en-US" b="1" i="0" dirty="0">
                <a:effectLst/>
                <a:latin typeface="-apple-system"/>
                <a:ea typeface="MS PGothic"/>
              </a:rPr>
              <a:t>the </a:t>
            </a:r>
            <a:r>
              <a:rPr lang="en-US" b="1" dirty="0">
                <a:latin typeface="-apple-system"/>
                <a:ea typeface="MS PGothic"/>
              </a:rPr>
              <a:t>data itself.</a:t>
            </a:r>
          </a:p>
          <a:p>
            <a:pPr marL="0" indent="0">
              <a:spcBef>
                <a:spcPts val="300"/>
              </a:spcBef>
              <a:spcAft>
                <a:spcPts val="600"/>
              </a:spcAft>
              <a:buNone/>
            </a:pPr>
            <a:endParaRPr lang="en-US" b="1" dirty="0">
              <a:latin typeface="-apple-system"/>
              <a:ea typeface="MS PGothic"/>
            </a:endParaRPr>
          </a:p>
          <a:p>
            <a:pPr marL="0" indent="0">
              <a:spcBef>
                <a:spcPts val="300"/>
              </a:spcBef>
              <a:spcAft>
                <a:spcPts val="600"/>
              </a:spcAft>
              <a:buNone/>
            </a:pPr>
            <a:r>
              <a:rPr lang="en-US" b="1" dirty="0">
                <a:latin typeface="-apple-system"/>
                <a:ea typeface="MS PGothic"/>
              </a:rPr>
              <a:t>Exploring Relationships:</a:t>
            </a:r>
          </a:p>
          <a:p>
            <a:pPr lvl="1">
              <a:spcBef>
                <a:spcPts val="300"/>
              </a:spcBef>
              <a:spcAft>
                <a:spcPts val="600"/>
              </a:spcAft>
            </a:pPr>
            <a:r>
              <a:rPr lang="en-US" b="0" i="0" dirty="0">
                <a:effectLst/>
                <a:latin typeface="-apple-system"/>
                <a:ea typeface="MS PGothic"/>
              </a:rPr>
              <a:t>Once </a:t>
            </a:r>
            <a:r>
              <a:rPr lang="en-US" dirty="0">
                <a:latin typeface="-apple-system"/>
                <a:ea typeface="MS PGothic"/>
              </a:rPr>
              <a:t>you've made sure your </a:t>
            </a:r>
            <a:r>
              <a:rPr lang="en-US" b="0" i="0" dirty="0">
                <a:effectLst/>
                <a:latin typeface="-apple-system"/>
                <a:ea typeface="MS PGothic"/>
              </a:rPr>
              <a:t>data </a:t>
            </a:r>
            <a:r>
              <a:rPr lang="en-US" dirty="0">
                <a:latin typeface="-apple-system"/>
                <a:ea typeface="MS PGothic"/>
              </a:rPr>
              <a:t>is good and fits what you want to study</a:t>
            </a:r>
            <a:r>
              <a:rPr lang="en-US" b="0" i="0" dirty="0">
                <a:effectLst/>
                <a:latin typeface="-apple-system"/>
                <a:ea typeface="MS PGothic"/>
              </a:rPr>
              <a:t>, </a:t>
            </a:r>
            <a:r>
              <a:rPr lang="en-US" dirty="0">
                <a:latin typeface="-apple-system"/>
                <a:ea typeface="MS PGothic"/>
              </a:rPr>
              <a:t>you can start looking for connections or patterns in </a:t>
            </a:r>
            <a:r>
              <a:rPr lang="en-US" b="0" i="0" dirty="0">
                <a:effectLst/>
                <a:latin typeface="-apple-system"/>
                <a:ea typeface="MS PGothic"/>
              </a:rPr>
              <a:t>the </a:t>
            </a:r>
            <a:r>
              <a:rPr lang="en-US" dirty="0">
                <a:latin typeface="-apple-system"/>
                <a:ea typeface="MS PGothic"/>
              </a:rPr>
              <a:t>data.</a:t>
            </a:r>
          </a:p>
          <a:p>
            <a:pPr lvl="1">
              <a:spcBef>
                <a:spcPts val="300"/>
              </a:spcBef>
              <a:spcAft>
                <a:spcPts val="600"/>
              </a:spcAft>
            </a:pPr>
            <a:r>
              <a:rPr lang="en-US" dirty="0">
                <a:latin typeface="-apple-system"/>
                <a:ea typeface="MS PGothic"/>
              </a:rPr>
              <a:t>This is like going on a treasure hunt in your data </a:t>
            </a:r>
            <a:r>
              <a:rPr lang="en-US" b="0" i="0" dirty="0">
                <a:effectLst/>
                <a:latin typeface="-apple-system"/>
                <a:ea typeface="MS PGothic"/>
              </a:rPr>
              <a:t>to </a:t>
            </a:r>
            <a:r>
              <a:rPr lang="en-US" dirty="0">
                <a:latin typeface="-apple-system"/>
                <a:ea typeface="MS PGothic"/>
              </a:rPr>
              <a:t>discover interesting relationships between different things you're studying</a:t>
            </a:r>
            <a:r>
              <a:rPr lang="en-US" b="0" i="0" dirty="0">
                <a:effectLst/>
                <a:latin typeface="-apple-system"/>
                <a:ea typeface="MS PGothic"/>
              </a:rPr>
              <a:t>.</a:t>
            </a:r>
            <a:endParaRPr lang="en-US" dirty="0">
              <a:latin typeface="-apple-system"/>
              <a:ea typeface="MS PGothic"/>
            </a:endParaRPr>
          </a:p>
          <a:p>
            <a:pPr>
              <a:spcBef>
                <a:spcPts val="600"/>
              </a:spcBef>
              <a:spcAft>
                <a:spcPts val="600"/>
              </a:spcAft>
            </a:pPr>
            <a:endParaRPr lang="en-US" b="0" i="0" dirty="0">
              <a:effectLst/>
              <a:latin typeface="-apple-system"/>
            </a:endParaRPr>
          </a:p>
          <a:p>
            <a:pPr>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2071456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Correlation and Causation: </a:t>
            </a:r>
            <a:r>
              <a:rPr lang="en-US"/>
              <a:t>Correlation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136321" y="927649"/>
            <a:ext cx="8229600" cy="5002701"/>
          </a:xfrm>
        </p:spPr>
        <p:txBody>
          <a:bodyPr/>
          <a:lstStyle/>
          <a:p>
            <a:pPr marL="0" indent="0">
              <a:spcBef>
                <a:spcPts val="600"/>
              </a:spcBef>
              <a:spcAft>
                <a:spcPts val="1200"/>
              </a:spcAft>
              <a:buNone/>
            </a:pPr>
            <a:r>
              <a:rPr lang="en-US" b="0" i="0" dirty="0">
                <a:effectLst/>
                <a:latin typeface="-apple-system"/>
              </a:rPr>
              <a:t>Correlation refers to the statistical relationship between two variables.</a:t>
            </a:r>
          </a:p>
          <a:p>
            <a:pPr lvl="1">
              <a:spcBef>
                <a:spcPts val="600"/>
              </a:spcBef>
              <a:spcAft>
                <a:spcPts val="1200"/>
              </a:spcAft>
            </a:pPr>
            <a:r>
              <a:rPr lang="en-US" b="1" i="0" dirty="0">
                <a:effectLst/>
                <a:latin typeface="-apple-system"/>
              </a:rPr>
              <a:t>it can be positive, negative, or lack correlation. </a:t>
            </a:r>
          </a:p>
          <a:p>
            <a:pPr lvl="1">
              <a:spcBef>
                <a:spcPts val="600"/>
              </a:spcBef>
              <a:spcAft>
                <a:spcPts val="1200"/>
              </a:spcAft>
            </a:pPr>
            <a:r>
              <a:rPr lang="en-US" b="0" i="0" dirty="0">
                <a:effectLst/>
                <a:latin typeface="-apple-system"/>
              </a:rPr>
              <a:t>Correlation is about association, not necessarily causation. </a:t>
            </a:r>
          </a:p>
          <a:p>
            <a:pPr lvl="2">
              <a:spcBef>
                <a:spcPts val="600"/>
              </a:spcBef>
              <a:spcAft>
                <a:spcPts val="1200"/>
              </a:spcAft>
            </a:pPr>
            <a:r>
              <a:rPr lang="en-US" b="0" i="0" dirty="0">
                <a:effectLst/>
                <a:latin typeface="-apple-system"/>
              </a:rPr>
              <a:t>Just because two variables are correlated does not definitively mean changes in one cause changes in the other.</a:t>
            </a:r>
          </a:p>
        </p:txBody>
      </p:sp>
      <p:pic>
        <p:nvPicPr>
          <p:cNvPr id="11266" name="Picture 2" descr="Correlation: Meaning, Types, Examples &amp; Coefficient">
            <a:extLst>
              <a:ext uri="{FF2B5EF4-FFF2-40B4-BE49-F238E27FC236}">
                <a16:creationId xmlns:a16="http://schemas.microsoft.com/office/drawing/2014/main" id="{39294791-6F78-AC3B-958C-ADD12B2DD2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72" b="14088"/>
          <a:stretch/>
        </p:blipFill>
        <p:spPr bwMode="auto">
          <a:xfrm>
            <a:off x="778079" y="3668914"/>
            <a:ext cx="7150648" cy="2640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580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a:t>Correlation and Causation: </a:t>
            </a:r>
            <a:r>
              <a:rPr lang="en-US"/>
              <a:t>Correlation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304516" y="927649"/>
            <a:ext cx="4526792" cy="5810412"/>
          </a:xfrm>
        </p:spPr>
        <p:txBody>
          <a:bodyPr lIns="91440" tIns="45720" rIns="91440" bIns="45720" anchor="t"/>
          <a:lstStyle/>
          <a:p>
            <a:pPr marL="0" indent="0">
              <a:spcBef>
                <a:spcPts val="600"/>
              </a:spcBef>
              <a:spcAft>
                <a:spcPts val="1200"/>
              </a:spcAft>
              <a:buNone/>
            </a:pPr>
            <a:r>
              <a:rPr lang="en-US" b="0" i="0" dirty="0">
                <a:effectLst/>
                <a:latin typeface="-apple-system"/>
                <a:ea typeface="MS PGothic"/>
              </a:rPr>
              <a:t>Attributes to evaluate include:</a:t>
            </a:r>
            <a:r>
              <a:rPr lang="en-US" dirty="0">
                <a:latin typeface="-apple-system"/>
                <a:ea typeface="MS PGothic"/>
              </a:rPr>
              <a:t> </a:t>
            </a:r>
            <a:endParaRPr lang="en-US" b="0" i="0" dirty="0">
              <a:effectLst/>
              <a:latin typeface="-apple-system"/>
            </a:endParaRPr>
          </a:p>
          <a:p>
            <a:pPr lvl="1">
              <a:spcBef>
                <a:spcPts val="600"/>
              </a:spcBef>
              <a:spcAft>
                <a:spcPts val="1200"/>
              </a:spcAft>
            </a:pPr>
            <a:r>
              <a:rPr lang="en-US" b="1" dirty="0">
                <a:latin typeface="-apple-system"/>
                <a:ea typeface="MS PGothic"/>
              </a:rPr>
              <a:t>Adequate Data Sampling</a:t>
            </a:r>
            <a:endParaRPr lang="en-US" b="1" i="0" dirty="0">
              <a:effectLst/>
              <a:latin typeface="-apple-system"/>
            </a:endParaRPr>
          </a:p>
          <a:p>
            <a:pPr lvl="2">
              <a:spcBef>
                <a:spcPts val="600"/>
              </a:spcBef>
              <a:spcAft>
                <a:spcPts val="1200"/>
              </a:spcAft>
            </a:pPr>
            <a:r>
              <a:rPr lang="en-US" dirty="0">
                <a:latin typeface="-apple-system"/>
                <a:ea typeface="MS PGothic"/>
                <a:cs typeface="Arial"/>
              </a:rPr>
              <a:t>Correlations can emerge or disappear as more data added.</a:t>
            </a:r>
            <a:endParaRPr lang="en-US" sz="600" dirty="0">
              <a:latin typeface="-apple-system"/>
              <a:ea typeface="MS PGothic"/>
            </a:endParaRPr>
          </a:p>
          <a:p>
            <a:pPr lvl="1">
              <a:spcBef>
                <a:spcPts val="600"/>
              </a:spcBef>
              <a:spcAft>
                <a:spcPts val="1200"/>
              </a:spcAft>
            </a:pPr>
            <a:r>
              <a:rPr lang="en-US" b="1" dirty="0">
                <a:latin typeface="-apple-system"/>
                <a:ea typeface="MS PGothic"/>
              </a:rPr>
              <a:t>Confounding Variables</a:t>
            </a:r>
            <a:endParaRPr lang="en-US" b="1" dirty="0">
              <a:latin typeface="-apple-system"/>
            </a:endParaRPr>
          </a:p>
          <a:p>
            <a:pPr lvl="2">
              <a:spcBef>
                <a:spcPts val="600"/>
              </a:spcBef>
              <a:spcAft>
                <a:spcPts val="1200"/>
              </a:spcAft>
            </a:pPr>
            <a:r>
              <a:rPr lang="en-US" dirty="0">
                <a:latin typeface="-apple-system"/>
                <a:ea typeface="+mn-lt"/>
                <a:cs typeface="+mn-lt"/>
              </a:rPr>
              <a:t>Could a third confounding variable be driving observed correlation between the two variables? </a:t>
            </a:r>
            <a:endParaRPr lang="en-US" dirty="0">
              <a:latin typeface="-apple-system"/>
              <a:ea typeface="MS PGothic"/>
              <a:cs typeface="Arial"/>
            </a:endParaRPr>
          </a:p>
          <a:p>
            <a:pPr lvl="1">
              <a:spcBef>
                <a:spcPts val="600"/>
              </a:spcBef>
              <a:spcAft>
                <a:spcPts val="1200"/>
              </a:spcAft>
            </a:pPr>
            <a:r>
              <a:rPr lang="en-US" b="1" dirty="0">
                <a:latin typeface="-apple-system"/>
                <a:ea typeface="MS PGothic"/>
              </a:rPr>
              <a:t>Data Transformation Effects</a:t>
            </a:r>
          </a:p>
          <a:p>
            <a:pPr lvl="2">
              <a:spcBef>
                <a:spcPts val="600"/>
              </a:spcBef>
              <a:spcAft>
                <a:spcPts val="1200"/>
              </a:spcAft>
            </a:pPr>
            <a:r>
              <a:rPr lang="en-US" dirty="0">
                <a:latin typeface="-apple-system"/>
                <a:ea typeface="+mn-lt"/>
                <a:cs typeface="+mn-lt"/>
              </a:rPr>
              <a:t>Does scale, normalization or categorization of data skew identification of correlation strength inaccurately?</a:t>
            </a:r>
            <a:endParaRPr lang="en-US" dirty="0">
              <a:latin typeface="-apple-system"/>
              <a:ea typeface="MS PGothic"/>
            </a:endParaRPr>
          </a:p>
          <a:p>
            <a:pPr marL="457200" lvl="1" indent="0">
              <a:spcBef>
                <a:spcPts val="600"/>
              </a:spcBef>
              <a:spcAft>
                <a:spcPts val="1200"/>
              </a:spcAft>
              <a:buNone/>
            </a:pPr>
            <a:endParaRPr lang="en-US" dirty="0">
              <a:latin typeface="-apple-system"/>
            </a:endParaRPr>
          </a:p>
          <a:p>
            <a:pPr marL="457200" lvl="1" indent="0">
              <a:buNone/>
            </a:pPr>
            <a:endParaRPr lang="en-US" b="0" i="0" dirty="0">
              <a:solidFill>
                <a:srgbClr val="1C1917"/>
              </a:solidFill>
              <a:effectLst/>
              <a:latin typeface="-apple-system"/>
            </a:endParaRPr>
          </a:p>
        </p:txBody>
      </p:sp>
      <p:pic>
        <p:nvPicPr>
          <p:cNvPr id="3" name="Picture 2" descr="A person looking at a graph on a computer&#10;&#10;Description automatically generated">
            <a:extLst>
              <a:ext uri="{FF2B5EF4-FFF2-40B4-BE49-F238E27FC236}">
                <a16:creationId xmlns:a16="http://schemas.microsoft.com/office/drawing/2014/main" id="{8CB0C956-5FCD-2873-6487-0F371F0D38D7}"/>
              </a:ext>
            </a:extLst>
          </p:cNvPr>
          <p:cNvPicPr>
            <a:picLocks noChangeAspect="1"/>
          </p:cNvPicPr>
          <p:nvPr/>
        </p:nvPicPr>
        <p:blipFill rotWithShape="1">
          <a:blip r:embed="rId3"/>
          <a:srcRect l="14776" r="20149"/>
          <a:stretch/>
        </p:blipFill>
        <p:spPr>
          <a:xfrm>
            <a:off x="5020869" y="1485440"/>
            <a:ext cx="3818615" cy="4694830"/>
          </a:xfrm>
          <a:prstGeom prst="rect">
            <a:avLst/>
          </a:prstGeom>
        </p:spPr>
      </p:pic>
    </p:spTree>
    <p:extLst>
      <p:ext uri="{BB962C8B-B14F-4D97-AF65-F5344CB8AC3E}">
        <p14:creationId xmlns:p14="http://schemas.microsoft.com/office/powerpoint/2010/main" val="17140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Differentiate between Correlation and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577471" y="1088584"/>
            <a:ext cx="8229600" cy="5002701"/>
          </a:xfrm>
        </p:spPr>
        <p:txBody>
          <a:bodyPr lIns="91440" tIns="45720" rIns="91440" bIns="45720" anchor="t"/>
          <a:lstStyle/>
          <a:p>
            <a:pPr marL="0" indent="0">
              <a:spcBef>
                <a:spcPts val="600"/>
              </a:spcBef>
              <a:spcAft>
                <a:spcPts val="1200"/>
              </a:spcAft>
              <a:buNone/>
            </a:pPr>
            <a:r>
              <a:rPr lang="en-US" b="0" i="0" dirty="0">
                <a:effectLst/>
                <a:latin typeface="-apple-system"/>
                <a:ea typeface="MS PGothic"/>
              </a:rPr>
              <a:t>Remember, </a:t>
            </a:r>
            <a:r>
              <a:rPr lang="en-US" b="1" i="0" dirty="0">
                <a:effectLst/>
                <a:latin typeface="-apple-system"/>
                <a:ea typeface="MS PGothic"/>
              </a:rPr>
              <a:t>correlation</a:t>
            </a:r>
            <a:r>
              <a:rPr lang="en-US" b="0" i="0" dirty="0">
                <a:effectLst/>
                <a:latin typeface="-apple-system"/>
                <a:ea typeface="MS PGothic"/>
              </a:rPr>
              <a:t> refers to situations where two variables show a </a:t>
            </a:r>
            <a:r>
              <a:rPr lang="en-US" b="1" i="0" dirty="0">
                <a:effectLst/>
                <a:latin typeface="-apple-system"/>
                <a:ea typeface="MS PGothic"/>
              </a:rPr>
              <a:t>statistical relationship</a:t>
            </a:r>
            <a:r>
              <a:rPr lang="en-US" b="0" i="0" dirty="0">
                <a:effectLst/>
                <a:latin typeface="-apple-system"/>
                <a:ea typeface="MS PGothic"/>
              </a:rPr>
              <a:t>, with changes in one variable associated with </a:t>
            </a:r>
            <a:r>
              <a:rPr lang="en-US" b="1" i="0" dirty="0">
                <a:effectLst/>
                <a:latin typeface="-apple-system"/>
                <a:ea typeface="MS PGothic"/>
              </a:rPr>
              <a:t>predictable changes </a:t>
            </a:r>
            <a:r>
              <a:rPr lang="en-US" b="0" i="0" dirty="0">
                <a:effectLst/>
                <a:latin typeface="-apple-system"/>
                <a:ea typeface="MS PGothic"/>
              </a:rPr>
              <a:t>in the other.</a:t>
            </a:r>
          </a:p>
          <a:p>
            <a:pPr lvl="1">
              <a:spcBef>
                <a:spcPts val="600"/>
              </a:spcBef>
              <a:spcAft>
                <a:spcPts val="1200"/>
              </a:spcAft>
            </a:pPr>
            <a:r>
              <a:rPr lang="en-US" sz="2400" i="0" dirty="0">
                <a:effectLst/>
                <a:latin typeface="-apple-system"/>
                <a:ea typeface="MS PGothic"/>
              </a:rPr>
              <a:t>However, just because variables are correlated does not definitively mean one causes the other.</a:t>
            </a:r>
          </a:p>
          <a:p>
            <a:pPr lvl="1">
              <a:spcBef>
                <a:spcPts val="600"/>
              </a:spcBef>
              <a:spcAft>
                <a:spcPts val="1200"/>
              </a:spcAft>
            </a:pPr>
            <a:r>
              <a:rPr lang="en-US" sz="2400" b="0" i="0" dirty="0">
                <a:effectLst/>
                <a:latin typeface="-apple-system"/>
                <a:ea typeface="MS PGothic"/>
              </a:rPr>
              <a:t>For example:</a:t>
            </a:r>
          </a:p>
          <a:p>
            <a:pPr lvl="2">
              <a:spcBef>
                <a:spcPts val="600"/>
              </a:spcBef>
              <a:spcAft>
                <a:spcPts val="1200"/>
              </a:spcAft>
            </a:pPr>
            <a:r>
              <a:rPr lang="en-US" sz="2000" dirty="0">
                <a:latin typeface="-apple-system"/>
                <a:ea typeface="MS PGothic"/>
              </a:rPr>
              <a:t>R</a:t>
            </a:r>
            <a:r>
              <a:rPr lang="en-US" sz="2000" b="0" i="0" dirty="0">
                <a:effectLst/>
                <a:latin typeface="-apple-system"/>
                <a:ea typeface="MS PGothic"/>
              </a:rPr>
              <a:t>esearch may reveal that rates of ice cream consumption are highly correlated with frequent beach attendance.</a:t>
            </a:r>
            <a:r>
              <a:rPr lang="en-US" sz="2000" dirty="0">
                <a:latin typeface="-apple-system"/>
                <a:ea typeface="MS PGothic"/>
              </a:rPr>
              <a:t> </a:t>
            </a:r>
          </a:p>
          <a:p>
            <a:pPr lvl="3">
              <a:spcBef>
                <a:spcPts val="600"/>
              </a:spcBef>
              <a:spcAft>
                <a:spcPts val="1200"/>
              </a:spcAft>
            </a:pPr>
            <a:r>
              <a:rPr lang="en-US" sz="1800" dirty="0">
                <a:latin typeface="-apple-system"/>
                <a:ea typeface="MS PGothic"/>
              </a:rPr>
              <a:t>Role of weather</a:t>
            </a:r>
            <a:endParaRPr lang="en-US" sz="1800" b="0" i="0" dirty="0">
              <a:effectLst/>
              <a:latin typeface="-apple-system"/>
            </a:endParaRPr>
          </a:p>
          <a:p>
            <a:pPr lvl="3">
              <a:spcBef>
                <a:spcPts val="600"/>
              </a:spcBef>
              <a:spcAft>
                <a:spcPts val="1200"/>
              </a:spcAft>
            </a:pPr>
            <a:r>
              <a:rPr lang="en-US" sz="1800" dirty="0">
                <a:latin typeface="-apple-system"/>
                <a:ea typeface="MS PGothic"/>
              </a:rPr>
              <a:t>Avoiding Misinterpretation</a:t>
            </a:r>
          </a:p>
          <a:p>
            <a:pPr lvl="2">
              <a:spcBef>
                <a:spcPts val="600"/>
              </a:spcBef>
              <a:spcAft>
                <a:spcPts val="600"/>
              </a:spcAft>
            </a:pPr>
            <a:endParaRPr lang="en-US" dirty="0">
              <a:latin typeface="-apple-system"/>
            </a:endParaRPr>
          </a:p>
        </p:txBody>
      </p:sp>
    </p:spTree>
    <p:extLst>
      <p:ext uri="{BB962C8B-B14F-4D97-AF65-F5344CB8AC3E}">
        <p14:creationId xmlns:p14="http://schemas.microsoft.com/office/powerpoint/2010/main" val="33080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Differentiate between Correlation and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225062"/>
            <a:ext cx="8229600" cy="5002701"/>
          </a:xfrm>
        </p:spPr>
        <p:txBody>
          <a:bodyPr lIns="91440" tIns="45720" rIns="91440" bIns="45720" anchor="t"/>
          <a:lstStyle/>
          <a:p>
            <a:pPr marL="0" indent="0">
              <a:spcBef>
                <a:spcPts val="600"/>
              </a:spcBef>
              <a:spcAft>
                <a:spcPts val="1200"/>
              </a:spcAft>
              <a:buNone/>
            </a:pPr>
            <a:r>
              <a:rPr lang="en-US" b="1" dirty="0">
                <a:latin typeface="-apple-system"/>
                <a:ea typeface="MS PGothic"/>
                <a:cs typeface="+mn-lt"/>
              </a:rPr>
              <a:t>Finding Real Causes:</a:t>
            </a:r>
          </a:p>
          <a:p>
            <a:pPr lvl="1">
              <a:spcBef>
                <a:spcPts val="600"/>
              </a:spcBef>
              <a:spcAft>
                <a:spcPts val="1200"/>
              </a:spcAft>
            </a:pPr>
            <a:r>
              <a:rPr lang="en-US" dirty="0">
                <a:latin typeface="-apple-system"/>
                <a:ea typeface="MS PGothic"/>
                <a:cs typeface="+mn-lt"/>
              </a:rPr>
              <a:t>To be sure that one thing causes another, you need to do more than just see a connection (</a:t>
            </a:r>
            <a:r>
              <a:rPr lang="en-US" b="0" i="0" dirty="0">
                <a:effectLst/>
                <a:latin typeface="-apple-system"/>
                <a:ea typeface="MS PGothic"/>
                <a:cs typeface="+mn-lt"/>
              </a:rPr>
              <a:t>correlation</a:t>
            </a:r>
            <a:r>
              <a:rPr lang="en-US" dirty="0">
                <a:latin typeface="-apple-system"/>
                <a:ea typeface="MS PGothic"/>
                <a:cs typeface="+mn-lt"/>
              </a:rPr>
              <a:t>) between them.</a:t>
            </a:r>
            <a:endParaRPr lang="en-US" dirty="0">
              <a:latin typeface="-apple-system"/>
            </a:endParaRPr>
          </a:p>
          <a:p>
            <a:pPr lvl="1">
              <a:spcBef>
                <a:spcPts val="600"/>
              </a:spcBef>
              <a:spcAft>
                <a:spcPts val="1200"/>
              </a:spcAft>
            </a:pPr>
            <a:r>
              <a:rPr lang="en-US" dirty="0">
                <a:latin typeface="-apple-system"/>
                <a:ea typeface="MS PGothic"/>
                <a:cs typeface="+mn-lt"/>
              </a:rPr>
              <a:t>This</a:t>
            </a:r>
            <a:r>
              <a:rPr lang="en-US" b="0" i="0" dirty="0">
                <a:effectLst/>
                <a:latin typeface="-apple-system"/>
                <a:ea typeface="MS PGothic"/>
                <a:cs typeface="+mn-lt"/>
              </a:rPr>
              <a:t> </a:t>
            </a:r>
            <a:r>
              <a:rPr lang="en-US" dirty="0">
                <a:latin typeface="-apple-system"/>
                <a:ea typeface="MS PGothic"/>
                <a:cs typeface="+mn-lt"/>
              </a:rPr>
              <a:t>involves checking the order </a:t>
            </a:r>
            <a:r>
              <a:rPr lang="en-US" b="0" i="0" dirty="0">
                <a:effectLst/>
                <a:latin typeface="-apple-system"/>
                <a:ea typeface="MS PGothic"/>
                <a:cs typeface="+mn-lt"/>
              </a:rPr>
              <a:t>of </a:t>
            </a:r>
            <a:r>
              <a:rPr lang="en-US" dirty="0">
                <a:latin typeface="-apple-system"/>
                <a:ea typeface="MS PGothic"/>
                <a:cs typeface="+mn-lt"/>
              </a:rPr>
              <a:t>events</a:t>
            </a:r>
            <a:r>
              <a:rPr lang="en-US" b="0" i="0" dirty="0">
                <a:effectLst/>
                <a:latin typeface="-apple-system"/>
                <a:ea typeface="MS PGothic"/>
                <a:cs typeface="+mn-lt"/>
              </a:rPr>
              <a:t>, ruling out </a:t>
            </a:r>
            <a:r>
              <a:rPr lang="en-US" dirty="0">
                <a:latin typeface="-apple-system"/>
                <a:ea typeface="MS PGothic"/>
                <a:cs typeface="+mn-lt"/>
              </a:rPr>
              <a:t>other reasons</a:t>
            </a:r>
            <a:r>
              <a:rPr lang="en-US" b="0" i="0" dirty="0">
                <a:effectLst/>
                <a:latin typeface="-apple-system"/>
                <a:ea typeface="MS PGothic"/>
                <a:cs typeface="+mn-lt"/>
              </a:rPr>
              <a:t>, </a:t>
            </a:r>
            <a:r>
              <a:rPr lang="en-US" dirty="0">
                <a:latin typeface="-apple-system"/>
                <a:ea typeface="MS PGothic"/>
                <a:cs typeface="+mn-lt"/>
              </a:rPr>
              <a:t>and making sure the connection holds up in </a:t>
            </a:r>
            <a:r>
              <a:rPr lang="en-US" b="0" i="0" dirty="0">
                <a:effectLst/>
                <a:latin typeface="-apple-system"/>
                <a:ea typeface="MS PGothic"/>
                <a:cs typeface="+mn-lt"/>
              </a:rPr>
              <a:t>different </a:t>
            </a:r>
            <a:r>
              <a:rPr lang="en-US" dirty="0">
                <a:latin typeface="-apple-system"/>
                <a:ea typeface="MS PGothic"/>
                <a:cs typeface="+mn-lt"/>
              </a:rPr>
              <a:t>situations</a:t>
            </a:r>
            <a:r>
              <a:rPr lang="en-US" b="0" i="0" dirty="0">
                <a:effectLst/>
                <a:latin typeface="-apple-system"/>
                <a:ea typeface="MS PGothic"/>
                <a:cs typeface="+mn-lt"/>
              </a:rPr>
              <a:t>.</a:t>
            </a:r>
            <a:endParaRPr lang="en-US" dirty="0">
              <a:latin typeface="-apple-system"/>
            </a:endParaRPr>
          </a:p>
          <a:p>
            <a:pPr marL="0" indent="0">
              <a:spcBef>
                <a:spcPts val="600"/>
              </a:spcBef>
              <a:spcAft>
                <a:spcPts val="1200"/>
              </a:spcAft>
              <a:buNone/>
            </a:pPr>
            <a:r>
              <a:rPr lang="en-US" b="1" dirty="0">
                <a:latin typeface="-apple-system"/>
                <a:ea typeface="MS PGothic"/>
                <a:cs typeface="+mn-lt"/>
              </a:rPr>
              <a:t>What to Do After Finding Correlations:</a:t>
            </a:r>
            <a:endParaRPr lang="en-US" b="1" dirty="0">
              <a:latin typeface="-apple-system"/>
            </a:endParaRPr>
          </a:p>
          <a:p>
            <a:pPr lvl="1">
              <a:spcBef>
                <a:spcPts val="600"/>
              </a:spcBef>
              <a:spcAft>
                <a:spcPts val="1200"/>
              </a:spcAft>
            </a:pPr>
            <a:r>
              <a:rPr lang="en-US" b="0" i="0" dirty="0">
                <a:effectLst/>
                <a:latin typeface="-apple-system"/>
                <a:ea typeface="MS PGothic"/>
                <a:cs typeface="+mn-lt"/>
              </a:rPr>
              <a:t>Discovering </a:t>
            </a:r>
            <a:r>
              <a:rPr lang="en-US" dirty="0">
                <a:latin typeface="-apple-system"/>
                <a:ea typeface="MS PGothic"/>
                <a:cs typeface="+mn-lt"/>
              </a:rPr>
              <a:t>connections in data is like opening a door </a:t>
            </a:r>
            <a:r>
              <a:rPr lang="en-US" b="0" i="0" dirty="0">
                <a:effectLst/>
                <a:latin typeface="-apple-system"/>
                <a:ea typeface="MS PGothic"/>
                <a:cs typeface="+mn-lt"/>
              </a:rPr>
              <a:t>to </a:t>
            </a:r>
            <a:r>
              <a:rPr lang="en-US" dirty="0">
                <a:latin typeface="-apple-system"/>
                <a:ea typeface="MS PGothic"/>
                <a:cs typeface="+mn-lt"/>
              </a:rPr>
              <a:t>more insights, </a:t>
            </a:r>
            <a:r>
              <a:rPr lang="en-US" b="0" i="0" dirty="0">
                <a:effectLst/>
                <a:latin typeface="-apple-system"/>
                <a:ea typeface="MS PGothic"/>
                <a:cs typeface="+mn-lt"/>
              </a:rPr>
              <a:t>but </a:t>
            </a:r>
            <a:r>
              <a:rPr lang="en-US" dirty="0">
                <a:latin typeface="-apple-system"/>
                <a:ea typeface="MS PGothic"/>
                <a:cs typeface="+mn-lt"/>
              </a:rPr>
              <a:t>you need to keep asking questions to really understand why things happen</a:t>
            </a:r>
            <a:r>
              <a:rPr lang="en-US" b="0" i="0" dirty="0">
                <a:effectLst/>
                <a:latin typeface="-apple-system"/>
                <a:ea typeface="MS PGothic"/>
                <a:cs typeface="+mn-lt"/>
              </a:rPr>
              <a:t>.</a:t>
            </a:r>
            <a:endParaRPr lang="en-US" dirty="0">
              <a:latin typeface="-apple-system"/>
            </a:endParaRPr>
          </a:p>
          <a:p>
            <a:pPr lvl="1">
              <a:spcBef>
                <a:spcPts val="600"/>
              </a:spcBef>
              <a:spcAft>
                <a:spcPts val="600"/>
              </a:spcAft>
            </a:pPr>
            <a:endParaRPr lang="en-US" dirty="0">
              <a:latin typeface="-apple-system"/>
              <a:ea typeface="MS PGothic"/>
              <a:cs typeface="Arial"/>
            </a:endParaRPr>
          </a:p>
        </p:txBody>
      </p:sp>
    </p:spTree>
    <p:extLst>
      <p:ext uri="{BB962C8B-B14F-4D97-AF65-F5344CB8AC3E}">
        <p14:creationId xmlns:p14="http://schemas.microsoft.com/office/powerpoint/2010/main" val="323483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Proving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304516" y="722226"/>
            <a:ext cx="8229600" cy="5002701"/>
          </a:xfrm>
        </p:spPr>
        <p:txBody>
          <a:bodyPr lIns="91440" tIns="45720" rIns="91440" bIns="45720" anchor="t"/>
          <a:lstStyle/>
          <a:p>
            <a:pPr marL="0" indent="0">
              <a:spcBef>
                <a:spcPts val="300"/>
              </a:spcBef>
              <a:spcAft>
                <a:spcPts val="600"/>
              </a:spcAft>
              <a:buNone/>
            </a:pPr>
            <a:r>
              <a:rPr lang="en-US" dirty="0">
                <a:latin typeface="-apple-system"/>
                <a:ea typeface="MS PGothic"/>
              </a:rPr>
              <a:t>Using Correlation as a Starting Point:</a:t>
            </a:r>
            <a:endParaRPr lang="en-US" dirty="0">
              <a:ea typeface="MS PGothic"/>
            </a:endParaRPr>
          </a:p>
          <a:p>
            <a:pPr lvl="1">
              <a:spcBef>
                <a:spcPts val="300"/>
              </a:spcBef>
              <a:spcAft>
                <a:spcPts val="600"/>
              </a:spcAft>
            </a:pPr>
            <a:r>
              <a:rPr lang="en-US" dirty="0">
                <a:latin typeface="-apple-system"/>
                <a:ea typeface="MS PGothic"/>
              </a:rPr>
              <a:t>We can use correlation as a starting point to investigate causation. </a:t>
            </a:r>
            <a:endParaRPr lang="en-US" dirty="0">
              <a:latin typeface="Arial"/>
              <a:ea typeface="MS PGothic"/>
              <a:cs typeface="Arial"/>
            </a:endParaRPr>
          </a:p>
          <a:p>
            <a:pPr lvl="2">
              <a:spcBef>
                <a:spcPts val="300"/>
              </a:spcBef>
              <a:spcAft>
                <a:spcPts val="600"/>
              </a:spcAft>
              <a:buFont typeface="Wingdings" panose="020B0604020202020204" pitchFamily="34" charset="0"/>
              <a:buChar char="§"/>
            </a:pPr>
            <a:r>
              <a:rPr lang="en-US" sz="1600" b="0" i="0" dirty="0">
                <a:effectLst/>
                <a:latin typeface="-apple-system"/>
                <a:ea typeface="MS PGothic"/>
              </a:rPr>
              <a:t>By </a:t>
            </a:r>
            <a:r>
              <a:rPr lang="en-US" sz="1600" dirty="0">
                <a:latin typeface="-apple-system"/>
                <a:ea typeface="MS PGothic"/>
              </a:rPr>
              <a:t>doing </a:t>
            </a:r>
            <a:r>
              <a:rPr lang="en-US" sz="1600" b="0" i="0" dirty="0">
                <a:effectLst/>
                <a:latin typeface="-apple-system"/>
                <a:ea typeface="MS PGothic"/>
              </a:rPr>
              <a:t>controlled experiments </a:t>
            </a:r>
            <a:r>
              <a:rPr lang="en-US" sz="1600" dirty="0">
                <a:latin typeface="-apple-system"/>
                <a:ea typeface="MS PGothic"/>
              </a:rPr>
              <a:t>where we change A and see if B changes accordingly</a:t>
            </a:r>
            <a:r>
              <a:rPr lang="en-US" sz="1600" b="0" i="0" dirty="0">
                <a:effectLst/>
                <a:latin typeface="-apple-system"/>
                <a:ea typeface="MS PGothic"/>
              </a:rPr>
              <a:t>, </a:t>
            </a:r>
            <a:r>
              <a:rPr lang="en-US" sz="1600" dirty="0">
                <a:latin typeface="-apple-system"/>
                <a:ea typeface="MS PGothic"/>
              </a:rPr>
              <a:t>we </a:t>
            </a:r>
            <a:r>
              <a:rPr lang="en-US" sz="1600" b="0" i="0" dirty="0">
                <a:effectLst/>
                <a:latin typeface="-apple-system"/>
                <a:ea typeface="MS PGothic"/>
              </a:rPr>
              <a:t>can </a:t>
            </a:r>
            <a:r>
              <a:rPr lang="en-US" sz="1600" dirty="0">
                <a:latin typeface="-apple-system"/>
                <a:ea typeface="MS PGothic"/>
              </a:rPr>
              <a:t>start to prove causation over time</a:t>
            </a:r>
            <a:r>
              <a:rPr lang="en-US" sz="1600" b="0" i="0" dirty="0">
                <a:effectLst/>
                <a:latin typeface="-apple-system"/>
                <a:ea typeface="MS PGothic"/>
              </a:rPr>
              <a:t>.</a:t>
            </a:r>
            <a:endParaRPr lang="en-US" sz="1600" dirty="0">
              <a:ea typeface="MS PGothic"/>
              <a:cs typeface="Arial"/>
            </a:endParaRPr>
          </a:p>
          <a:p>
            <a:pPr lvl="1">
              <a:spcBef>
                <a:spcPts val="300"/>
              </a:spcBef>
              <a:spcAft>
                <a:spcPts val="600"/>
              </a:spcAft>
            </a:pPr>
            <a:r>
              <a:rPr lang="en-US" dirty="0">
                <a:latin typeface="-apple-system"/>
                <a:ea typeface="MS PGothic"/>
              </a:rPr>
              <a:t>The Value of Correlation</a:t>
            </a:r>
            <a:endParaRPr lang="en-US" dirty="0">
              <a:latin typeface="Arial"/>
              <a:ea typeface="MS PGothic"/>
              <a:cs typeface="Arial"/>
            </a:endParaRPr>
          </a:p>
          <a:p>
            <a:pPr lvl="2">
              <a:spcBef>
                <a:spcPts val="300"/>
              </a:spcBef>
              <a:spcAft>
                <a:spcPts val="600"/>
              </a:spcAft>
              <a:buFont typeface="Wingdings" panose="020B0604020202020204" pitchFamily="34" charset="0"/>
              <a:buChar char="§"/>
            </a:pPr>
            <a:r>
              <a:rPr lang="en-US" sz="1600" dirty="0">
                <a:latin typeface="-apple-system"/>
                <a:ea typeface="MS PGothic"/>
              </a:rPr>
              <a:t>Even if we haven't fully proven causation yet, finding correlations is </a:t>
            </a:r>
            <a:r>
              <a:rPr lang="en-US" sz="1600" b="0" i="0" dirty="0">
                <a:effectLst/>
                <a:latin typeface="-apple-system"/>
                <a:ea typeface="MS PGothic"/>
              </a:rPr>
              <a:t>still </a:t>
            </a:r>
            <a:r>
              <a:rPr lang="en-US" sz="1600" dirty="0">
                <a:latin typeface="-apple-system"/>
                <a:ea typeface="MS PGothic"/>
              </a:rPr>
              <a:t>valuable because it gives us a clue about potential connections </a:t>
            </a:r>
            <a:r>
              <a:rPr lang="en-US" sz="1600" b="0" i="0" dirty="0">
                <a:effectLst/>
                <a:latin typeface="-apple-system"/>
                <a:ea typeface="MS PGothic"/>
              </a:rPr>
              <a:t>for </a:t>
            </a:r>
            <a:r>
              <a:rPr lang="en-US" sz="1600" dirty="0">
                <a:latin typeface="-apple-system"/>
                <a:ea typeface="MS PGothic"/>
              </a:rPr>
              <a:t>further study</a:t>
            </a:r>
            <a:r>
              <a:rPr lang="en-US" sz="1600" b="0" i="0" dirty="0">
                <a:effectLst/>
                <a:latin typeface="-apple-system"/>
                <a:ea typeface="MS PGothic"/>
              </a:rPr>
              <a:t>.</a:t>
            </a:r>
            <a:endParaRPr lang="en-US" sz="1600" dirty="0">
              <a:latin typeface="Arial"/>
              <a:ea typeface="MS PGothic"/>
              <a:cs typeface="Arial"/>
            </a:endParaRPr>
          </a:p>
          <a:p>
            <a:pPr>
              <a:spcBef>
                <a:spcPts val="600"/>
              </a:spcBef>
              <a:spcAft>
                <a:spcPts val="600"/>
              </a:spcAft>
            </a:pPr>
            <a:endParaRPr lang="en-US" b="0" i="0" dirty="0">
              <a:effectLst/>
              <a:latin typeface="-apple-system"/>
            </a:endParaRPr>
          </a:p>
        </p:txBody>
      </p:sp>
      <p:pic>
        <p:nvPicPr>
          <p:cNvPr id="3" name="Picture 2" descr="A person's feet in blue shoes standing in front of a white line&#10;&#10;Description automatically generated">
            <a:extLst>
              <a:ext uri="{FF2B5EF4-FFF2-40B4-BE49-F238E27FC236}">
                <a16:creationId xmlns:a16="http://schemas.microsoft.com/office/drawing/2014/main" id="{4066FAF7-33CF-C314-65EC-D58D0D38E6DA}"/>
              </a:ext>
            </a:extLst>
          </p:cNvPr>
          <p:cNvPicPr>
            <a:picLocks noChangeAspect="1"/>
          </p:cNvPicPr>
          <p:nvPr/>
        </p:nvPicPr>
        <p:blipFill rotWithShape="1">
          <a:blip r:embed="rId3"/>
          <a:srcRect l="7030" t="10945" r="7992" b="9190"/>
          <a:stretch/>
        </p:blipFill>
        <p:spPr>
          <a:xfrm>
            <a:off x="2210938" y="3409732"/>
            <a:ext cx="4094328" cy="3100266"/>
          </a:xfrm>
          <a:prstGeom prst="rect">
            <a:avLst/>
          </a:prstGeom>
        </p:spPr>
      </p:pic>
    </p:spTree>
    <p:extLst>
      <p:ext uri="{BB962C8B-B14F-4D97-AF65-F5344CB8AC3E}">
        <p14:creationId xmlns:p14="http://schemas.microsoft.com/office/powerpoint/2010/main" val="1593749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Proving Causation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81961" y="1143175"/>
            <a:ext cx="7665777" cy="5002701"/>
          </a:xfrm>
        </p:spPr>
        <p:txBody>
          <a:bodyPr lIns="91440" tIns="45720" rIns="91440" bIns="45720" anchor="t"/>
          <a:lstStyle/>
          <a:p>
            <a:pPr marL="0" indent="0">
              <a:spcBef>
                <a:spcPts val="600"/>
              </a:spcBef>
              <a:spcAft>
                <a:spcPts val="1200"/>
              </a:spcAft>
              <a:buNone/>
            </a:pPr>
            <a:r>
              <a:rPr lang="en-US" dirty="0">
                <a:latin typeface="-apple-system"/>
                <a:ea typeface="MS PGothic"/>
              </a:rPr>
              <a:t>To prove </a:t>
            </a:r>
            <a:r>
              <a:rPr lang="en-US" b="1" dirty="0">
                <a:latin typeface="-apple-system"/>
                <a:ea typeface="MS PGothic"/>
              </a:rPr>
              <a:t>causation</a:t>
            </a:r>
            <a:r>
              <a:rPr lang="en-US" dirty="0">
                <a:latin typeface="-apple-system"/>
                <a:ea typeface="MS PGothic"/>
              </a:rPr>
              <a:t>, we need:</a:t>
            </a:r>
            <a:endParaRPr lang="en-US" dirty="0"/>
          </a:p>
          <a:p>
            <a:pPr lvl="1">
              <a:spcBef>
                <a:spcPts val="600"/>
              </a:spcBef>
              <a:spcAft>
                <a:spcPts val="1200"/>
              </a:spcAft>
              <a:buFont typeface="Courier New" panose="020B0604020202020204" pitchFamily="34" charset="0"/>
              <a:buChar char="o"/>
            </a:pPr>
            <a:r>
              <a:rPr lang="en-US" b="1" dirty="0">
                <a:latin typeface="-apple-system"/>
                <a:ea typeface="MS PGothic"/>
              </a:rPr>
              <a:t>Strong Effects:</a:t>
            </a:r>
            <a:r>
              <a:rPr lang="en-US" dirty="0">
                <a:latin typeface="-apple-system"/>
                <a:ea typeface="MS PGothic"/>
              </a:rPr>
              <a:t> Changes in A should significantly impact B</a:t>
            </a:r>
            <a:r>
              <a:rPr lang="en-US" b="0" i="0" dirty="0">
                <a:effectLst/>
                <a:latin typeface="-apple-system"/>
                <a:ea typeface="MS PGothic"/>
              </a:rPr>
              <a:t>, </a:t>
            </a:r>
            <a:r>
              <a:rPr lang="en-US" dirty="0">
                <a:latin typeface="-apple-system"/>
                <a:ea typeface="MS PGothic"/>
              </a:rPr>
              <a:t>not just weak correlations.</a:t>
            </a:r>
            <a:endParaRPr lang="en-US" dirty="0"/>
          </a:p>
          <a:p>
            <a:pPr lvl="1">
              <a:spcBef>
                <a:spcPts val="600"/>
              </a:spcBef>
              <a:spcAft>
                <a:spcPts val="1200"/>
              </a:spcAft>
              <a:buFont typeface="Courier New" panose="020B0604020202020204" pitchFamily="34" charset="0"/>
              <a:buChar char="o"/>
            </a:pPr>
            <a:r>
              <a:rPr lang="en-US" b="1" dirty="0">
                <a:latin typeface="-apple-system"/>
                <a:ea typeface="MS PGothic"/>
              </a:rPr>
              <a:t>Consistency: </a:t>
            </a:r>
            <a:r>
              <a:rPr lang="en-US" dirty="0">
                <a:latin typeface="-apple-system"/>
                <a:ea typeface="MS PGothic"/>
              </a:rPr>
              <a:t>Causation should be consistent over repeated trials, not sporadic</a:t>
            </a:r>
            <a:r>
              <a:rPr lang="en-US" b="0" i="0" dirty="0">
                <a:effectLst/>
                <a:latin typeface="-apple-system"/>
                <a:ea typeface="MS PGothic"/>
              </a:rPr>
              <a:t>.</a:t>
            </a:r>
            <a:endParaRPr lang="en-US" dirty="0"/>
          </a:p>
          <a:p>
            <a:pPr lvl="1">
              <a:spcBef>
                <a:spcPts val="600"/>
              </a:spcBef>
              <a:spcAft>
                <a:spcPts val="1200"/>
              </a:spcAft>
              <a:buFont typeface="Courier New" panose="020B0604020202020204" pitchFamily="34" charset="0"/>
              <a:buChar char="o"/>
            </a:pPr>
            <a:r>
              <a:rPr lang="en-US" b="1" dirty="0">
                <a:latin typeface="-apple-system"/>
                <a:ea typeface="MS PGothic"/>
              </a:rPr>
              <a:t>Controlled Experiments: </a:t>
            </a:r>
            <a:r>
              <a:rPr lang="en-US" dirty="0">
                <a:latin typeface="-apple-system"/>
                <a:ea typeface="MS PGothic"/>
              </a:rPr>
              <a:t>Use control groups, placebos, and control for other factors to directly test causal hypotheses.</a:t>
            </a:r>
            <a:endParaRPr lang="en-US" dirty="0"/>
          </a:p>
          <a:p>
            <a:pPr marL="0" indent="0">
              <a:spcBef>
                <a:spcPts val="600"/>
              </a:spcBef>
              <a:spcAft>
                <a:spcPts val="1200"/>
              </a:spcAft>
              <a:buNone/>
            </a:pPr>
            <a:r>
              <a:rPr lang="en-US" dirty="0">
                <a:latin typeface="-apple-system"/>
                <a:ea typeface="MS PGothic"/>
              </a:rPr>
              <a:t>In simpler terms, proving causation requires strong effects, consistency over time, and well-controlled experiments</a:t>
            </a:r>
            <a:r>
              <a:rPr lang="en-US" b="0" i="0" dirty="0">
                <a:effectLst/>
                <a:latin typeface="-apple-system"/>
                <a:ea typeface="MS PGothic"/>
              </a:rPr>
              <a:t>.</a:t>
            </a:r>
            <a:endParaRPr lang="en-US" dirty="0"/>
          </a:p>
          <a:p>
            <a:pPr>
              <a:spcBef>
                <a:spcPts val="600"/>
              </a:spcBef>
              <a:spcAft>
                <a:spcPts val="600"/>
              </a:spcAft>
            </a:pPr>
            <a:endParaRPr lang="en-US" dirty="0">
              <a:latin typeface="-apple-system"/>
              <a:ea typeface="MS PGothic"/>
              <a:cs typeface="Arial"/>
            </a:endParaRPr>
          </a:p>
          <a:p>
            <a:pPr>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1820709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Proving Causation</a:t>
            </a:r>
          </a:p>
        </p:txBody>
      </p:sp>
      <p:pic>
        <p:nvPicPr>
          <p:cNvPr id="12290" name="Picture 2" descr="Correlation: Meaning, Types, Examples &amp; Coefficient">
            <a:extLst>
              <a:ext uri="{FF2B5EF4-FFF2-40B4-BE49-F238E27FC236}">
                <a16:creationId xmlns:a16="http://schemas.microsoft.com/office/drawing/2014/main" id="{3C43B1E4-65B4-451B-53EE-0620F4CF98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89" t="10558" r="6487" b="4625"/>
          <a:stretch/>
        </p:blipFill>
        <p:spPr bwMode="auto">
          <a:xfrm>
            <a:off x="3808312" y="1807648"/>
            <a:ext cx="4557609" cy="422745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32398"/>
            <a:ext cx="4390314" cy="5002701"/>
          </a:xfrm>
        </p:spPr>
        <p:txBody>
          <a:bodyPr lIns="91440" tIns="45720" rIns="91440" bIns="45720" anchor="t"/>
          <a:lstStyle/>
          <a:p>
            <a:pPr marL="0" indent="0">
              <a:buNone/>
            </a:pPr>
            <a:r>
              <a:rPr lang="en-US" dirty="0">
                <a:latin typeface="-apple-system"/>
                <a:ea typeface="MS PGothic"/>
              </a:rPr>
              <a:t>When we see a </a:t>
            </a:r>
            <a:r>
              <a:rPr lang="en-US" b="1" dirty="0">
                <a:latin typeface="-apple-system"/>
                <a:ea typeface="MS PGothic"/>
              </a:rPr>
              <a:t>correlation</a:t>
            </a:r>
            <a:r>
              <a:rPr lang="en-US" dirty="0">
                <a:latin typeface="-apple-system"/>
                <a:ea typeface="MS PGothic"/>
              </a:rPr>
              <a:t>, we can make educated guesses about </a:t>
            </a:r>
            <a:r>
              <a:rPr lang="en-US" b="1" dirty="0">
                <a:latin typeface="-apple-system"/>
                <a:ea typeface="MS PGothic"/>
              </a:rPr>
              <a:t>causation</a:t>
            </a:r>
            <a:r>
              <a:rPr lang="en-US" dirty="0">
                <a:latin typeface="-apple-system"/>
                <a:ea typeface="MS PGothic"/>
              </a:rPr>
              <a:t>, but proving causation requires more than just looking at the data.</a:t>
            </a:r>
          </a:p>
          <a:p>
            <a:pPr>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417864523"/>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30F82F-BEB8-4CE5-BAAE-EC5C7B644B7C}">
  <ds:schemaRefs>
    <ds:schemaRef ds:uri="9e7ab4da-c564-43f6-ab6c-2a0775a894ec"/>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c806911-2fe5-4f46-afd6-de8213d82f18"/>
    <ds:schemaRef ds:uri="http://www.w3.org/XML/1998/namespace"/>
    <ds:schemaRef ds:uri="http://purl.org/dc/dcmitype/"/>
    <ds:schemaRef ds:uri="5ec6e143-408a-4839-9bcf-61adb1c13e3f"/>
    <ds:schemaRef ds:uri="959d53c8-292b-4aa8-bb70-f9900682e6de"/>
  </ds:schemaRefs>
</ds:datastoreItem>
</file>

<file path=customXml/itemProps2.xml><?xml version="1.0" encoding="utf-8"?>
<ds:datastoreItem xmlns:ds="http://schemas.openxmlformats.org/officeDocument/2006/customXml" ds:itemID="{E49E43F2-009D-4FD5-9629-B1B9A3DF71DA}">
  <ds:schemaRefs>
    <ds:schemaRef ds:uri="http://schemas.microsoft.com/sharepoint/v3/contenttype/forms"/>
  </ds:schemaRefs>
</ds:datastoreItem>
</file>

<file path=customXml/itemProps3.xml><?xml version="1.0" encoding="utf-8"?>
<ds:datastoreItem xmlns:ds="http://schemas.openxmlformats.org/officeDocument/2006/customXml" ds:itemID="{700A813F-75EC-4735-9DE8-FCA409E54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6e143-408a-4839-9bcf-61adb1c13e3f"/>
    <ds:schemaRef ds:uri="959d53c8-292b-4aa8-bb70-f9900682e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624</TotalTime>
  <Words>2305</Words>
  <Application>Microsoft Macintosh PowerPoint</Application>
  <PresentationFormat>On-screen Show (4:3)</PresentationFormat>
  <Paragraphs>200</Paragraphs>
  <Slides>10</Slides>
  <Notes>10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10</vt:i4>
      </vt:variant>
    </vt:vector>
  </HeadingPairs>
  <TitlesOfParts>
    <vt:vector size="20" baseType="lpstr">
      <vt:lpstr>MS PGothic</vt:lpstr>
      <vt:lpstr>-apple-system</vt:lpstr>
      <vt:lpstr>Arial</vt:lpstr>
      <vt:lpstr>Calibri</vt:lpstr>
      <vt:lpstr>Courier New</vt:lpstr>
      <vt:lpstr>Wingdings</vt:lpstr>
      <vt:lpstr>Title Slide 02</vt:lpstr>
      <vt:lpstr>Title Slide 03</vt:lpstr>
      <vt:lpstr>Information Slide 01</vt:lpstr>
      <vt:lpstr>Information Slide 02</vt:lpstr>
      <vt:lpstr>Correlation vs Causation</vt:lpstr>
      <vt:lpstr>Correlation and Causation: Intro</vt:lpstr>
      <vt:lpstr>Correlation and Causation: Correlation</vt:lpstr>
      <vt:lpstr>Correlation and Causation: Correlation</vt:lpstr>
      <vt:lpstr>Differentiate between Correlation and Causation</vt:lpstr>
      <vt:lpstr>Differentiate between Correlation and Causation</vt:lpstr>
      <vt:lpstr>Proving Causation</vt:lpstr>
      <vt:lpstr>Proving Causation</vt:lpstr>
      <vt:lpstr>Proving Causation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 Jovanovich</cp:lastModifiedBy>
  <cp:revision>10</cp:revision>
  <cp:lastPrinted>2018-09-19T19:48:01Z</cp:lastPrinted>
  <dcterms:created xsi:type="dcterms:W3CDTF">2010-04-12T23:12:02Z</dcterms:created>
  <dcterms:modified xsi:type="dcterms:W3CDTF">2025-02-27T16:46:08Z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0x0101006D50ABE5BAA5A146BF8F153C5D71EECF</vt:lpwstr>
  </property>
  <property fmtid="{D5CDD505-2E9C-101B-9397-08002B2CF9AE}" pid="3" name="MediaServiceImageTags">
    <vt:lpwstr/>
  </property>
</Properties>
</file>